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60"/>
  </p:notesMasterIdLst>
  <p:sldIdLst>
    <p:sldId id="256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57" r:id="rId13"/>
    <p:sldId id="280" r:id="rId14"/>
    <p:sldId id="279" r:id="rId15"/>
    <p:sldId id="278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4" r:id="rId30"/>
    <p:sldId id="342" r:id="rId31"/>
    <p:sldId id="259" r:id="rId32"/>
    <p:sldId id="263" r:id="rId33"/>
    <p:sldId id="266" r:id="rId34"/>
    <p:sldId id="289" r:id="rId35"/>
    <p:sldId id="267" r:id="rId36"/>
    <p:sldId id="268" r:id="rId37"/>
    <p:sldId id="343" r:id="rId38"/>
    <p:sldId id="281" r:id="rId39"/>
    <p:sldId id="282" r:id="rId40"/>
    <p:sldId id="345" r:id="rId41"/>
    <p:sldId id="346" r:id="rId42"/>
    <p:sldId id="283" r:id="rId43"/>
    <p:sldId id="284" r:id="rId44"/>
    <p:sldId id="285" r:id="rId45"/>
    <p:sldId id="286" r:id="rId46"/>
    <p:sldId id="347" r:id="rId47"/>
    <p:sldId id="341" r:id="rId48"/>
    <p:sldId id="348" r:id="rId49"/>
    <p:sldId id="382" r:id="rId50"/>
    <p:sldId id="381" r:id="rId51"/>
    <p:sldId id="453" r:id="rId52"/>
    <p:sldId id="460" r:id="rId53"/>
    <p:sldId id="461" r:id="rId54"/>
    <p:sldId id="454" r:id="rId55"/>
    <p:sldId id="458" r:id="rId56"/>
    <p:sldId id="429" r:id="rId57"/>
    <p:sldId id="464" r:id="rId58"/>
    <p:sldId id="465" r:id="rId5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3"/>
  </p:normalViewPr>
  <p:slideViewPr>
    <p:cSldViewPr snapToGrid="0" snapToObjects="1">
      <p:cViewPr varScale="1">
        <p:scale>
          <a:sx n="54" d="100"/>
          <a:sy n="54" d="100"/>
        </p:scale>
        <p:origin x="7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1B4EC1-E7C5-1141-910A-315E5B3627B0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36A5EA-B0D3-D84D-A471-C8B7AAE5BBAA}">
      <dgm:prSet phldrT="[Text]"/>
      <dgm:spPr/>
      <dgm:t>
        <a:bodyPr/>
        <a:lstStyle/>
        <a:p>
          <a:r>
            <a:rPr lang="en-US" dirty="0"/>
            <a:t>Null Values</a:t>
          </a:r>
        </a:p>
      </dgm:t>
    </dgm:pt>
    <dgm:pt modelId="{69F160C7-3287-6842-A64D-E0E48EDB9D75}" type="parTrans" cxnId="{67E0D00C-EE2A-7547-BF17-05F0DE2F1E91}">
      <dgm:prSet/>
      <dgm:spPr/>
      <dgm:t>
        <a:bodyPr/>
        <a:lstStyle/>
        <a:p>
          <a:endParaRPr lang="en-US"/>
        </a:p>
      </dgm:t>
    </dgm:pt>
    <dgm:pt modelId="{6FC15EC6-D384-FE4C-8E66-5EB31F4E6521}" type="sibTrans" cxnId="{67E0D00C-EE2A-7547-BF17-05F0DE2F1E91}">
      <dgm:prSet/>
      <dgm:spPr/>
      <dgm:t>
        <a:bodyPr/>
        <a:lstStyle/>
        <a:p>
          <a:endParaRPr lang="en-US"/>
        </a:p>
      </dgm:t>
    </dgm:pt>
    <dgm:pt modelId="{D26029D1-6EA4-E549-A0C8-FD170CD22D78}">
      <dgm:prSet phldrT="[Text]"/>
      <dgm:spPr/>
      <dgm:t>
        <a:bodyPr/>
        <a:lstStyle/>
        <a:p>
          <a:r>
            <a:rPr lang="en-US" dirty="0"/>
            <a:t>What</a:t>
          </a:r>
        </a:p>
      </dgm:t>
    </dgm:pt>
    <dgm:pt modelId="{F52865E7-8F32-5240-A463-C62BA6E5F979}" type="parTrans" cxnId="{024588DD-A194-7647-86BC-066C3EF915F8}">
      <dgm:prSet/>
      <dgm:spPr/>
      <dgm:t>
        <a:bodyPr/>
        <a:lstStyle/>
        <a:p>
          <a:endParaRPr lang="en-US"/>
        </a:p>
      </dgm:t>
    </dgm:pt>
    <dgm:pt modelId="{3650BDBD-68AD-094D-9A63-701FC876CE8B}" type="sibTrans" cxnId="{024588DD-A194-7647-86BC-066C3EF915F8}">
      <dgm:prSet/>
      <dgm:spPr/>
      <dgm:t>
        <a:bodyPr/>
        <a:lstStyle/>
        <a:p>
          <a:endParaRPr lang="en-US"/>
        </a:p>
      </dgm:t>
    </dgm:pt>
    <dgm:pt modelId="{D044C291-3C5A-2343-A4C1-819ACD628814}">
      <dgm:prSet phldrT="[Text]"/>
      <dgm:spPr/>
      <dgm:t>
        <a:bodyPr/>
        <a:lstStyle/>
        <a:p>
          <a:r>
            <a:rPr lang="en-US" dirty="0"/>
            <a:t>Data Type</a:t>
          </a:r>
        </a:p>
      </dgm:t>
    </dgm:pt>
    <dgm:pt modelId="{0FFD79C4-8BC7-D146-9448-A823136E2C49}" type="parTrans" cxnId="{32A9D4BF-05A0-5B4C-A323-E92C67FD6324}">
      <dgm:prSet/>
      <dgm:spPr/>
      <dgm:t>
        <a:bodyPr/>
        <a:lstStyle/>
        <a:p>
          <a:endParaRPr lang="en-US"/>
        </a:p>
      </dgm:t>
    </dgm:pt>
    <dgm:pt modelId="{24B6D411-3D50-FC4B-91E0-4FE5D9862D6B}" type="sibTrans" cxnId="{32A9D4BF-05A0-5B4C-A323-E92C67FD6324}">
      <dgm:prSet/>
      <dgm:spPr/>
      <dgm:t>
        <a:bodyPr/>
        <a:lstStyle/>
        <a:p>
          <a:endParaRPr lang="en-US"/>
        </a:p>
      </dgm:t>
    </dgm:pt>
    <dgm:pt modelId="{D33FB388-2459-BD43-BD05-881123BECC08}">
      <dgm:prSet phldrT="[Text]"/>
      <dgm:spPr/>
      <dgm:t>
        <a:bodyPr/>
        <a:lstStyle/>
        <a:p>
          <a:r>
            <a:rPr lang="en-US" dirty="0"/>
            <a:t>Strings or Numbers?</a:t>
          </a:r>
        </a:p>
      </dgm:t>
    </dgm:pt>
    <dgm:pt modelId="{01C18CD8-E0A5-184A-91B9-5692278FEA87}" type="parTrans" cxnId="{6ED8517D-BA5A-454A-8C09-6CE2D6EE7B3D}">
      <dgm:prSet/>
      <dgm:spPr/>
      <dgm:t>
        <a:bodyPr/>
        <a:lstStyle/>
        <a:p>
          <a:endParaRPr lang="en-US"/>
        </a:p>
      </dgm:t>
    </dgm:pt>
    <dgm:pt modelId="{48F4CD5D-0C80-0244-8F19-E8342BEDAADA}" type="sibTrans" cxnId="{6ED8517D-BA5A-454A-8C09-6CE2D6EE7B3D}">
      <dgm:prSet/>
      <dgm:spPr/>
      <dgm:t>
        <a:bodyPr/>
        <a:lstStyle/>
        <a:p>
          <a:endParaRPr lang="en-US"/>
        </a:p>
      </dgm:t>
    </dgm:pt>
    <dgm:pt modelId="{105AF965-1375-4A46-A87A-8674A7E4EE2C}">
      <dgm:prSet phldrT="[Text]"/>
      <dgm:spPr/>
      <dgm:t>
        <a:bodyPr/>
        <a:lstStyle/>
        <a:p>
          <a:r>
            <a:rPr lang="en-US" dirty="0"/>
            <a:t>Outliers</a:t>
          </a:r>
        </a:p>
      </dgm:t>
    </dgm:pt>
    <dgm:pt modelId="{FDDF1416-341D-4D41-8007-28AF80E18157}" type="parTrans" cxnId="{B60BAD6B-8A91-CA4A-8352-9EC44483011E}">
      <dgm:prSet/>
      <dgm:spPr/>
      <dgm:t>
        <a:bodyPr/>
        <a:lstStyle/>
        <a:p>
          <a:endParaRPr lang="en-US"/>
        </a:p>
      </dgm:t>
    </dgm:pt>
    <dgm:pt modelId="{2D9C2C5F-FC61-034E-AFDD-3E120F7B2A09}" type="sibTrans" cxnId="{B60BAD6B-8A91-CA4A-8352-9EC44483011E}">
      <dgm:prSet/>
      <dgm:spPr/>
      <dgm:t>
        <a:bodyPr/>
        <a:lstStyle/>
        <a:p>
          <a:endParaRPr lang="en-US"/>
        </a:p>
      </dgm:t>
    </dgm:pt>
    <dgm:pt modelId="{C81A4759-BB58-B94C-847E-3F9BDB8A5ECF}">
      <dgm:prSet phldrT="[Text]"/>
      <dgm:spPr/>
      <dgm:t>
        <a:bodyPr/>
        <a:lstStyle/>
        <a:p>
          <a:r>
            <a:rPr lang="en-US" dirty="0"/>
            <a:t>What</a:t>
          </a:r>
        </a:p>
      </dgm:t>
    </dgm:pt>
    <dgm:pt modelId="{BE5C0303-11EC-0248-A78E-3602B63A9332}" type="parTrans" cxnId="{EC6F65C0-A01B-F949-8F8E-EF61BAB48F11}">
      <dgm:prSet/>
      <dgm:spPr/>
      <dgm:t>
        <a:bodyPr/>
        <a:lstStyle/>
        <a:p>
          <a:endParaRPr lang="en-US"/>
        </a:p>
      </dgm:t>
    </dgm:pt>
    <dgm:pt modelId="{00248750-BB71-9149-AC22-D548C59E3635}" type="sibTrans" cxnId="{EC6F65C0-A01B-F949-8F8E-EF61BAB48F11}">
      <dgm:prSet/>
      <dgm:spPr/>
      <dgm:t>
        <a:bodyPr/>
        <a:lstStyle/>
        <a:p>
          <a:endParaRPr lang="en-US"/>
        </a:p>
      </dgm:t>
    </dgm:pt>
    <dgm:pt modelId="{0C7399A1-5B6D-D541-A33A-0CA14E80C5FB}">
      <dgm:prSet phldrT="[Text]"/>
      <dgm:spPr/>
      <dgm:t>
        <a:bodyPr/>
        <a:lstStyle/>
        <a:p>
          <a:r>
            <a:rPr lang="en-US" dirty="0"/>
            <a:t>Why </a:t>
          </a:r>
        </a:p>
      </dgm:t>
    </dgm:pt>
    <dgm:pt modelId="{59DECEC8-C61F-C34F-9C81-0F340A32B9E6}" type="parTrans" cxnId="{37CA96F7-410C-FC49-9EBD-BAE65456A8DC}">
      <dgm:prSet/>
      <dgm:spPr/>
    </dgm:pt>
    <dgm:pt modelId="{DF682CDB-2E52-1245-84D5-77727E33F08D}" type="sibTrans" cxnId="{37CA96F7-410C-FC49-9EBD-BAE65456A8DC}">
      <dgm:prSet/>
      <dgm:spPr/>
    </dgm:pt>
    <dgm:pt modelId="{5E16E82D-56B9-934A-B446-0268384AFED8}">
      <dgm:prSet phldrT="[Text]"/>
      <dgm:spPr/>
      <dgm:t>
        <a:bodyPr/>
        <a:lstStyle/>
        <a:p>
          <a:r>
            <a:rPr lang="en-US" dirty="0"/>
            <a:t>How</a:t>
          </a:r>
        </a:p>
      </dgm:t>
    </dgm:pt>
    <dgm:pt modelId="{DC61AC54-B738-E441-8625-4AA80807E80E}" type="parTrans" cxnId="{5AD6D4A8-E7D1-7E41-B099-5466362C2F82}">
      <dgm:prSet/>
      <dgm:spPr/>
    </dgm:pt>
    <dgm:pt modelId="{92C15D37-A9EE-8843-9D5A-E3378F4FB381}" type="sibTrans" cxnId="{5AD6D4A8-E7D1-7E41-B099-5466362C2F82}">
      <dgm:prSet/>
      <dgm:spPr/>
    </dgm:pt>
    <dgm:pt modelId="{939A35C5-8093-A74B-9778-F6F64BA79F47}">
      <dgm:prSet phldrT="[Text]"/>
      <dgm:spPr/>
      <dgm:t>
        <a:bodyPr/>
        <a:lstStyle/>
        <a:p>
          <a:r>
            <a:rPr lang="en-US" dirty="0"/>
            <a:t>Why</a:t>
          </a:r>
        </a:p>
      </dgm:t>
    </dgm:pt>
    <dgm:pt modelId="{4AB02C95-F4F6-5D45-8F6F-043C1E8A0274}" type="parTrans" cxnId="{ECD9836F-6E77-B047-B356-720B82E498CE}">
      <dgm:prSet/>
      <dgm:spPr/>
    </dgm:pt>
    <dgm:pt modelId="{FDB7A779-C358-9247-9B87-74EC20E39E51}" type="sibTrans" cxnId="{ECD9836F-6E77-B047-B356-720B82E498CE}">
      <dgm:prSet/>
      <dgm:spPr/>
    </dgm:pt>
    <dgm:pt modelId="{D5A268FB-A90D-BB49-975B-B8B802C5E1A3}">
      <dgm:prSet phldrT="[Text]"/>
      <dgm:spPr/>
      <dgm:t>
        <a:bodyPr/>
        <a:lstStyle/>
        <a:p>
          <a:r>
            <a:rPr lang="en-US" dirty="0"/>
            <a:t>How</a:t>
          </a:r>
        </a:p>
      </dgm:t>
    </dgm:pt>
    <dgm:pt modelId="{D6B28CB8-3672-9D4B-BE81-472BCCA260ED}" type="parTrans" cxnId="{B36482F4-B9D8-1343-AEA0-7E4D1E38FE3E}">
      <dgm:prSet/>
      <dgm:spPr/>
    </dgm:pt>
    <dgm:pt modelId="{0780DB4C-E516-D145-80D5-C1C0083A4ECE}" type="sibTrans" cxnId="{B36482F4-B9D8-1343-AEA0-7E4D1E38FE3E}">
      <dgm:prSet/>
      <dgm:spPr/>
    </dgm:pt>
    <dgm:pt modelId="{DA3F8ACB-B22D-BC4B-89C8-67AB1C9C1CEB}" type="pres">
      <dgm:prSet presAssocID="{001B4EC1-E7C5-1141-910A-315E5B3627B0}" presName="Name0" presStyleCnt="0">
        <dgm:presLayoutVars>
          <dgm:dir/>
          <dgm:animLvl val="lvl"/>
          <dgm:resizeHandles val="exact"/>
        </dgm:presLayoutVars>
      </dgm:prSet>
      <dgm:spPr/>
    </dgm:pt>
    <dgm:pt modelId="{E651431F-F898-E14E-BD91-2FD97775CE19}" type="pres">
      <dgm:prSet presAssocID="{3836A5EA-B0D3-D84D-A471-C8B7AAE5BBAA}" presName="composite" presStyleCnt="0"/>
      <dgm:spPr/>
    </dgm:pt>
    <dgm:pt modelId="{4F9666EF-AE7A-3E4E-BF7A-992DA346B77B}" type="pres">
      <dgm:prSet presAssocID="{3836A5EA-B0D3-D84D-A471-C8B7AAE5BBA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6C6C402-F24E-B640-88F5-D31C6040C6B5}" type="pres">
      <dgm:prSet presAssocID="{3836A5EA-B0D3-D84D-A471-C8B7AAE5BBAA}" presName="desTx" presStyleLbl="alignAccFollowNode1" presStyleIdx="0" presStyleCnt="3" custLinFactNeighborX="-15050" custLinFactNeighborY="480">
        <dgm:presLayoutVars>
          <dgm:bulletEnabled val="1"/>
        </dgm:presLayoutVars>
      </dgm:prSet>
      <dgm:spPr/>
    </dgm:pt>
    <dgm:pt modelId="{95A9A7B4-CE7B-4D49-95ED-A5F36580CD8B}" type="pres">
      <dgm:prSet presAssocID="{6FC15EC6-D384-FE4C-8E66-5EB31F4E6521}" presName="space" presStyleCnt="0"/>
      <dgm:spPr/>
    </dgm:pt>
    <dgm:pt modelId="{5C651E75-E1A3-D54D-A2A0-B9AC71546BD3}" type="pres">
      <dgm:prSet presAssocID="{D044C291-3C5A-2343-A4C1-819ACD628814}" presName="composite" presStyleCnt="0"/>
      <dgm:spPr/>
    </dgm:pt>
    <dgm:pt modelId="{18FF9B22-123D-C441-A06E-3ABE6C08A6E8}" type="pres">
      <dgm:prSet presAssocID="{D044C291-3C5A-2343-A4C1-819ACD62881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49E8E80-32E5-2F43-A7A5-7191D4A7D3FF}" type="pres">
      <dgm:prSet presAssocID="{D044C291-3C5A-2343-A4C1-819ACD628814}" presName="desTx" presStyleLbl="alignAccFollowNode1" presStyleIdx="1" presStyleCnt="3">
        <dgm:presLayoutVars>
          <dgm:bulletEnabled val="1"/>
        </dgm:presLayoutVars>
      </dgm:prSet>
      <dgm:spPr/>
    </dgm:pt>
    <dgm:pt modelId="{75E90F57-8F1E-4545-9AFC-DEB0E0698B60}" type="pres">
      <dgm:prSet presAssocID="{24B6D411-3D50-FC4B-91E0-4FE5D9862D6B}" presName="space" presStyleCnt="0"/>
      <dgm:spPr/>
    </dgm:pt>
    <dgm:pt modelId="{1B7063FF-324E-0C47-AA83-E23EC137D4F1}" type="pres">
      <dgm:prSet presAssocID="{105AF965-1375-4A46-A87A-8674A7E4EE2C}" presName="composite" presStyleCnt="0"/>
      <dgm:spPr/>
    </dgm:pt>
    <dgm:pt modelId="{ADD8DB1D-F849-BD41-9D25-D69033B123E7}" type="pres">
      <dgm:prSet presAssocID="{105AF965-1375-4A46-A87A-8674A7E4EE2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9EE9083-3973-F042-B0CF-B8AAF6917115}" type="pres">
      <dgm:prSet presAssocID="{105AF965-1375-4A46-A87A-8674A7E4EE2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7E0D00C-EE2A-7547-BF17-05F0DE2F1E91}" srcId="{001B4EC1-E7C5-1141-910A-315E5B3627B0}" destId="{3836A5EA-B0D3-D84D-A471-C8B7AAE5BBAA}" srcOrd="0" destOrd="0" parTransId="{69F160C7-3287-6842-A64D-E0E48EDB9D75}" sibTransId="{6FC15EC6-D384-FE4C-8E66-5EB31F4E6521}"/>
    <dgm:cxn modelId="{ADB57227-08EE-8145-8E22-D1AC7B5F44D2}" type="presOf" srcId="{105AF965-1375-4A46-A87A-8674A7E4EE2C}" destId="{ADD8DB1D-F849-BD41-9D25-D69033B123E7}" srcOrd="0" destOrd="0" presId="urn:microsoft.com/office/officeart/2005/8/layout/hList1"/>
    <dgm:cxn modelId="{54CC9F37-91F1-AC49-8575-E7FCCED3C56C}" type="presOf" srcId="{D33FB388-2459-BD43-BD05-881123BECC08}" destId="{049E8E80-32E5-2F43-A7A5-7191D4A7D3FF}" srcOrd="0" destOrd="0" presId="urn:microsoft.com/office/officeart/2005/8/layout/hList1"/>
    <dgm:cxn modelId="{E95B3141-17AA-454C-8A24-F9659A4AA524}" type="presOf" srcId="{5E16E82D-56B9-934A-B446-0268384AFED8}" destId="{F6C6C402-F24E-B640-88F5-D31C6040C6B5}" srcOrd="0" destOrd="2" presId="urn:microsoft.com/office/officeart/2005/8/layout/hList1"/>
    <dgm:cxn modelId="{85AC5B47-A4E6-F048-A37A-B88025EC006E}" type="presOf" srcId="{0C7399A1-5B6D-D541-A33A-0CA14E80C5FB}" destId="{F6C6C402-F24E-B640-88F5-D31C6040C6B5}" srcOrd="0" destOrd="1" presId="urn:microsoft.com/office/officeart/2005/8/layout/hList1"/>
    <dgm:cxn modelId="{5A7AAF51-E6F5-DD4D-87A5-09C072D38CE2}" type="presOf" srcId="{C81A4759-BB58-B94C-847E-3F9BDB8A5ECF}" destId="{A9EE9083-3973-F042-B0CF-B8AAF6917115}" srcOrd="0" destOrd="0" presId="urn:microsoft.com/office/officeart/2005/8/layout/hList1"/>
    <dgm:cxn modelId="{B60BAD6B-8A91-CA4A-8352-9EC44483011E}" srcId="{001B4EC1-E7C5-1141-910A-315E5B3627B0}" destId="{105AF965-1375-4A46-A87A-8674A7E4EE2C}" srcOrd="2" destOrd="0" parTransId="{FDDF1416-341D-4D41-8007-28AF80E18157}" sibTransId="{2D9C2C5F-FC61-034E-AFDD-3E120F7B2A09}"/>
    <dgm:cxn modelId="{ECD9836F-6E77-B047-B356-720B82E498CE}" srcId="{105AF965-1375-4A46-A87A-8674A7E4EE2C}" destId="{939A35C5-8093-A74B-9778-F6F64BA79F47}" srcOrd="1" destOrd="0" parTransId="{4AB02C95-F4F6-5D45-8F6F-043C1E8A0274}" sibTransId="{FDB7A779-C358-9247-9B87-74EC20E39E51}"/>
    <dgm:cxn modelId="{FF277578-5B63-1D4C-B078-11976EAFA9A9}" type="presOf" srcId="{3836A5EA-B0D3-D84D-A471-C8B7AAE5BBAA}" destId="{4F9666EF-AE7A-3E4E-BF7A-992DA346B77B}" srcOrd="0" destOrd="0" presId="urn:microsoft.com/office/officeart/2005/8/layout/hList1"/>
    <dgm:cxn modelId="{6ED8517D-BA5A-454A-8C09-6CE2D6EE7B3D}" srcId="{D044C291-3C5A-2343-A4C1-819ACD628814}" destId="{D33FB388-2459-BD43-BD05-881123BECC08}" srcOrd="0" destOrd="0" parTransId="{01C18CD8-E0A5-184A-91B9-5692278FEA87}" sibTransId="{48F4CD5D-0C80-0244-8F19-E8342BEDAADA}"/>
    <dgm:cxn modelId="{650BBA90-77D3-FD42-B919-58D7FC66DE32}" type="presOf" srcId="{001B4EC1-E7C5-1141-910A-315E5B3627B0}" destId="{DA3F8ACB-B22D-BC4B-89C8-67AB1C9C1CEB}" srcOrd="0" destOrd="0" presId="urn:microsoft.com/office/officeart/2005/8/layout/hList1"/>
    <dgm:cxn modelId="{8B295096-8398-C941-8E72-DC024AE3FC98}" type="presOf" srcId="{939A35C5-8093-A74B-9778-F6F64BA79F47}" destId="{A9EE9083-3973-F042-B0CF-B8AAF6917115}" srcOrd="0" destOrd="1" presId="urn:microsoft.com/office/officeart/2005/8/layout/hList1"/>
    <dgm:cxn modelId="{5AD6D4A8-E7D1-7E41-B099-5466362C2F82}" srcId="{3836A5EA-B0D3-D84D-A471-C8B7AAE5BBAA}" destId="{5E16E82D-56B9-934A-B446-0268384AFED8}" srcOrd="2" destOrd="0" parTransId="{DC61AC54-B738-E441-8625-4AA80807E80E}" sibTransId="{92C15D37-A9EE-8843-9D5A-E3378F4FB381}"/>
    <dgm:cxn modelId="{647FF5B7-2ED1-2A40-9F66-73FE43C5220D}" type="presOf" srcId="{D044C291-3C5A-2343-A4C1-819ACD628814}" destId="{18FF9B22-123D-C441-A06E-3ABE6C08A6E8}" srcOrd="0" destOrd="0" presId="urn:microsoft.com/office/officeart/2005/8/layout/hList1"/>
    <dgm:cxn modelId="{32A9D4BF-05A0-5B4C-A323-E92C67FD6324}" srcId="{001B4EC1-E7C5-1141-910A-315E5B3627B0}" destId="{D044C291-3C5A-2343-A4C1-819ACD628814}" srcOrd="1" destOrd="0" parTransId="{0FFD79C4-8BC7-D146-9448-A823136E2C49}" sibTransId="{24B6D411-3D50-FC4B-91E0-4FE5D9862D6B}"/>
    <dgm:cxn modelId="{EC6F65C0-A01B-F949-8F8E-EF61BAB48F11}" srcId="{105AF965-1375-4A46-A87A-8674A7E4EE2C}" destId="{C81A4759-BB58-B94C-847E-3F9BDB8A5ECF}" srcOrd="0" destOrd="0" parTransId="{BE5C0303-11EC-0248-A78E-3602B63A9332}" sibTransId="{00248750-BB71-9149-AC22-D548C59E3635}"/>
    <dgm:cxn modelId="{036D83C6-5C2D-0D4E-8C12-84C543E6B69E}" type="presOf" srcId="{D26029D1-6EA4-E549-A0C8-FD170CD22D78}" destId="{F6C6C402-F24E-B640-88F5-D31C6040C6B5}" srcOrd="0" destOrd="0" presId="urn:microsoft.com/office/officeart/2005/8/layout/hList1"/>
    <dgm:cxn modelId="{024588DD-A194-7647-86BC-066C3EF915F8}" srcId="{3836A5EA-B0D3-D84D-A471-C8B7AAE5BBAA}" destId="{D26029D1-6EA4-E549-A0C8-FD170CD22D78}" srcOrd="0" destOrd="0" parTransId="{F52865E7-8F32-5240-A463-C62BA6E5F979}" sibTransId="{3650BDBD-68AD-094D-9A63-701FC876CE8B}"/>
    <dgm:cxn modelId="{52FA86DE-A39B-2845-BBA5-41C62FC7DA65}" type="presOf" srcId="{D5A268FB-A90D-BB49-975B-B8B802C5E1A3}" destId="{A9EE9083-3973-F042-B0CF-B8AAF6917115}" srcOrd="0" destOrd="2" presId="urn:microsoft.com/office/officeart/2005/8/layout/hList1"/>
    <dgm:cxn modelId="{B36482F4-B9D8-1343-AEA0-7E4D1E38FE3E}" srcId="{105AF965-1375-4A46-A87A-8674A7E4EE2C}" destId="{D5A268FB-A90D-BB49-975B-B8B802C5E1A3}" srcOrd="2" destOrd="0" parTransId="{D6B28CB8-3672-9D4B-BE81-472BCCA260ED}" sibTransId="{0780DB4C-E516-D145-80D5-C1C0083A4ECE}"/>
    <dgm:cxn modelId="{37CA96F7-410C-FC49-9EBD-BAE65456A8DC}" srcId="{3836A5EA-B0D3-D84D-A471-C8B7AAE5BBAA}" destId="{0C7399A1-5B6D-D541-A33A-0CA14E80C5FB}" srcOrd="1" destOrd="0" parTransId="{59DECEC8-C61F-C34F-9C81-0F340A32B9E6}" sibTransId="{DF682CDB-2E52-1245-84D5-77727E33F08D}"/>
    <dgm:cxn modelId="{B9E0F132-106B-6344-9C49-D923421B269E}" type="presParOf" srcId="{DA3F8ACB-B22D-BC4B-89C8-67AB1C9C1CEB}" destId="{E651431F-F898-E14E-BD91-2FD97775CE19}" srcOrd="0" destOrd="0" presId="urn:microsoft.com/office/officeart/2005/8/layout/hList1"/>
    <dgm:cxn modelId="{3046E448-ADAA-3B4E-B36E-3877348E9795}" type="presParOf" srcId="{E651431F-F898-E14E-BD91-2FD97775CE19}" destId="{4F9666EF-AE7A-3E4E-BF7A-992DA346B77B}" srcOrd="0" destOrd="0" presId="urn:microsoft.com/office/officeart/2005/8/layout/hList1"/>
    <dgm:cxn modelId="{B3B5CCE6-01C2-6F40-80FF-DCE71939191A}" type="presParOf" srcId="{E651431F-F898-E14E-BD91-2FD97775CE19}" destId="{F6C6C402-F24E-B640-88F5-D31C6040C6B5}" srcOrd="1" destOrd="0" presId="urn:microsoft.com/office/officeart/2005/8/layout/hList1"/>
    <dgm:cxn modelId="{5F000CCB-88FB-294E-9A2A-9DC9370D4A83}" type="presParOf" srcId="{DA3F8ACB-B22D-BC4B-89C8-67AB1C9C1CEB}" destId="{95A9A7B4-CE7B-4D49-95ED-A5F36580CD8B}" srcOrd="1" destOrd="0" presId="urn:microsoft.com/office/officeart/2005/8/layout/hList1"/>
    <dgm:cxn modelId="{1EF0908B-7A31-0A4A-9BF4-F19F665E534B}" type="presParOf" srcId="{DA3F8ACB-B22D-BC4B-89C8-67AB1C9C1CEB}" destId="{5C651E75-E1A3-D54D-A2A0-B9AC71546BD3}" srcOrd="2" destOrd="0" presId="urn:microsoft.com/office/officeart/2005/8/layout/hList1"/>
    <dgm:cxn modelId="{97B17F0B-6C47-C747-B6CE-5C7299709F97}" type="presParOf" srcId="{5C651E75-E1A3-D54D-A2A0-B9AC71546BD3}" destId="{18FF9B22-123D-C441-A06E-3ABE6C08A6E8}" srcOrd="0" destOrd="0" presId="urn:microsoft.com/office/officeart/2005/8/layout/hList1"/>
    <dgm:cxn modelId="{764D5F17-F000-DF47-9721-A51C1FDEB3D3}" type="presParOf" srcId="{5C651E75-E1A3-D54D-A2A0-B9AC71546BD3}" destId="{049E8E80-32E5-2F43-A7A5-7191D4A7D3FF}" srcOrd="1" destOrd="0" presId="urn:microsoft.com/office/officeart/2005/8/layout/hList1"/>
    <dgm:cxn modelId="{17AD3D71-BEC2-9C4C-A3F5-0591081C48ED}" type="presParOf" srcId="{DA3F8ACB-B22D-BC4B-89C8-67AB1C9C1CEB}" destId="{75E90F57-8F1E-4545-9AFC-DEB0E0698B60}" srcOrd="3" destOrd="0" presId="urn:microsoft.com/office/officeart/2005/8/layout/hList1"/>
    <dgm:cxn modelId="{C914E442-52E1-204F-B032-C4FD47E3CAEC}" type="presParOf" srcId="{DA3F8ACB-B22D-BC4B-89C8-67AB1C9C1CEB}" destId="{1B7063FF-324E-0C47-AA83-E23EC137D4F1}" srcOrd="4" destOrd="0" presId="urn:microsoft.com/office/officeart/2005/8/layout/hList1"/>
    <dgm:cxn modelId="{0C640DCD-9322-514F-BEA8-EA44EA3A98F9}" type="presParOf" srcId="{1B7063FF-324E-0C47-AA83-E23EC137D4F1}" destId="{ADD8DB1D-F849-BD41-9D25-D69033B123E7}" srcOrd="0" destOrd="0" presId="urn:microsoft.com/office/officeart/2005/8/layout/hList1"/>
    <dgm:cxn modelId="{31C337F8-0DC4-4642-BA05-B1F38730A2E7}" type="presParOf" srcId="{1B7063FF-324E-0C47-AA83-E23EC137D4F1}" destId="{A9EE9083-3973-F042-B0CF-B8AAF691711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1B4EC1-E7C5-1141-910A-315E5B3627B0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36A5EA-B0D3-D84D-A471-C8B7AAE5BBAA}">
      <dgm:prSet phldrT="[Text]"/>
      <dgm:spPr/>
      <dgm:t>
        <a:bodyPr/>
        <a:lstStyle/>
        <a:p>
          <a:r>
            <a:rPr lang="en-US" dirty="0"/>
            <a:t>Normalized skewed distributions</a:t>
          </a:r>
        </a:p>
      </dgm:t>
    </dgm:pt>
    <dgm:pt modelId="{69F160C7-3287-6842-A64D-E0E48EDB9D75}" type="parTrans" cxnId="{67E0D00C-EE2A-7547-BF17-05F0DE2F1E91}">
      <dgm:prSet/>
      <dgm:spPr/>
      <dgm:t>
        <a:bodyPr/>
        <a:lstStyle/>
        <a:p>
          <a:endParaRPr lang="en-US"/>
        </a:p>
      </dgm:t>
    </dgm:pt>
    <dgm:pt modelId="{6FC15EC6-D384-FE4C-8E66-5EB31F4E6521}" type="sibTrans" cxnId="{67E0D00C-EE2A-7547-BF17-05F0DE2F1E91}">
      <dgm:prSet/>
      <dgm:spPr/>
      <dgm:t>
        <a:bodyPr/>
        <a:lstStyle/>
        <a:p>
          <a:endParaRPr lang="en-US"/>
        </a:p>
      </dgm:t>
    </dgm:pt>
    <dgm:pt modelId="{D044C291-3C5A-2343-A4C1-819ACD628814}">
      <dgm:prSet phldrT="[Text]"/>
      <dgm:spPr/>
      <dgm:t>
        <a:bodyPr/>
        <a:lstStyle/>
        <a:p>
          <a:r>
            <a:rPr lang="en-US" dirty="0"/>
            <a:t>Perform feature engineering</a:t>
          </a:r>
        </a:p>
      </dgm:t>
    </dgm:pt>
    <dgm:pt modelId="{0FFD79C4-8BC7-D146-9448-A823136E2C49}" type="parTrans" cxnId="{32A9D4BF-05A0-5B4C-A323-E92C67FD6324}">
      <dgm:prSet/>
      <dgm:spPr/>
      <dgm:t>
        <a:bodyPr/>
        <a:lstStyle/>
        <a:p>
          <a:endParaRPr lang="en-US"/>
        </a:p>
      </dgm:t>
    </dgm:pt>
    <dgm:pt modelId="{24B6D411-3D50-FC4B-91E0-4FE5D9862D6B}" type="sibTrans" cxnId="{32A9D4BF-05A0-5B4C-A323-E92C67FD6324}">
      <dgm:prSet/>
      <dgm:spPr/>
      <dgm:t>
        <a:bodyPr/>
        <a:lstStyle/>
        <a:p>
          <a:endParaRPr lang="en-US"/>
        </a:p>
      </dgm:t>
    </dgm:pt>
    <dgm:pt modelId="{105AF965-1375-4A46-A87A-8674A7E4EE2C}">
      <dgm:prSet phldrT="[Text]"/>
      <dgm:spPr/>
      <dgm:t>
        <a:bodyPr/>
        <a:lstStyle/>
        <a:p>
          <a:r>
            <a:rPr lang="en-US" dirty="0"/>
            <a:t>Scale the data</a:t>
          </a:r>
        </a:p>
      </dgm:t>
    </dgm:pt>
    <dgm:pt modelId="{FDDF1416-341D-4D41-8007-28AF80E18157}" type="parTrans" cxnId="{B60BAD6B-8A91-CA4A-8352-9EC44483011E}">
      <dgm:prSet/>
      <dgm:spPr/>
      <dgm:t>
        <a:bodyPr/>
        <a:lstStyle/>
        <a:p>
          <a:endParaRPr lang="en-US"/>
        </a:p>
      </dgm:t>
    </dgm:pt>
    <dgm:pt modelId="{2D9C2C5F-FC61-034E-AFDD-3E120F7B2A09}" type="sibTrans" cxnId="{B60BAD6B-8A91-CA4A-8352-9EC44483011E}">
      <dgm:prSet/>
      <dgm:spPr/>
      <dgm:t>
        <a:bodyPr/>
        <a:lstStyle/>
        <a:p>
          <a:endParaRPr lang="en-US"/>
        </a:p>
      </dgm:t>
    </dgm:pt>
    <dgm:pt modelId="{DA3F8ACB-B22D-BC4B-89C8-67AB1C9C1CEB}" type="pres">
      <dgm:prSet presAssocID="{001B4EC1-E7C5-1141-910A-315E5B3627B0}" presName="Name0" presStyleCnt="0">
        <dgm:presLayoutVars>
          <dgm:dir/>
          <dgm:animLvl val="lvl"/>
          <dgm:resizeHandles val="exact"/>
        </dgm:presLayoutVars>
      </dgm:prSet>
      <dgm:spPr/>
    </dgm:pt>
    <dgm:pt modelId="{E651431F-F898-E14E-BD91-2FD97775CE19}" type="pres">
      <dgm:prSet presAssocID="{3836A5EA-B0D3-D84D-A471-C8B7AAE5BBAA}" presName="composite" presStyleCnt="0"/>
      <dgm:spPr/>
    </dgm:pt>
    <dgm:pt modelId="{4F9666EF-AE7A-3E4E-BF7A-992DA346B77B}" type="pres">
      <dgm:prSet presAssocID="{3836A5EA-B0D3-D84D-A471-C8B7AAE5BBA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6C6C402-F24E-B640-88F5-D31C6040C6B5}" type="pres">
      <dgm:prSet presAssocID="{3836A5EA-B0D3-D84D-A471-C8B7AAE5BBAA}" presName="desTx" presStyleLbl="alignAccFollowNode1" presStyleIdx="0" presStyleCnt="3" custLinFactNeighborX="-15050" custLinFactNeighborY="480">
        <dgm:presLayoutVars>
          <dgm:bulletEnabled val="1"/>
        </dgm:presLayoutVars>
      </dgm:prSet>
      <dgm:spPr/>
    </dgm:pt>
    <dgm:pt modelId="{95A9A7B4-CE7B-4D49-95ED-A5F36580CD8B}" type="pres">
      <dgm:prSet presAssocID="{6FC15EC6-D384-FE4C-8E66-5EB31F4E6521}" presName="space" presStyleCnt="0"/>
      <dgm:spPr/>
    </dgm:pt>
    <dgm:pt modelId="{5C651E75-E1A3-D54D-A2A0-B9AC71546BD3}" type="pres">
      <dgm:prSet presAssocID="{D044C291-3C5A-2343-A4C1-819ACD628814}" presName="composite" presStyleCnt="0"/>
      <dgm:spPr/>
    </dgm:pt>
    <dgm:pt modelId="{18FF9B22-123D-C441-A06E-3ABE6C08A6E8}" type="pres">
      <dgm:prSet presAssocID="{D044C291-3C5A-2343-A4C1-819ACD62881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49E8E80-32E5-2F43-A7A5-7191D4A7D3FF}" type="pres">
      <dgm:prSet presAssocID="{D044C291-3C5A-2343-A4C1-819ACD628814}" presName="desTx" presStyleLbl="alignAccFollowNode1" presStyleIdx="1" presStyleCnt="3">
        <dgm:presLayoutVars>
          <dgm:bulletEnabled val="1"/>
        </dgm:presLayoutVars>
      </dgm:prSet>
      <dgm:spPr/>
    </dgm:pt>
    <dgm:pt modelId="{75E90F57-8F1E-4545-9AFC-DEB0E0698B60}" type="pres">
      <dgm:prSet presAssocID="{24B6D411-3D50-FC4B-91E0-4FE5D9862D6B}" presName="space" presStyleCnt="0"/>
      <dgm:spPr/>
    </dgm:pt>
    <dgm:pt modelId="{1B7063FF-324E-0C47-AA83-E23EC137D4F1}" type="pres">
      <dgm:prSet presAssocID="{105AF965-1375-4A46-A87A-8674A7E4EE2C}" presName="composite" presStyleCnt="0"/>
      <dgm:spPr/>
    </dgm:pt>
    <dgm:pt modelId="{ADD8DB1D-F849-BD41-9D25-D69033B123E7}" type="pres">
      <dgm:prSet presAssocID="{105AF965-1375-4A46-A87A-8674A7E4EE2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9EE9083-3973-F042-B0CF-B8AAF6917115}" type="pres">
      <dgm:prSet presAssocID="{105AF965-1375-4A46-A87A-8674A7E4EE2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7E0D00C-EE2A-7547-BF17-05F0DE2F1E91}" srcId="{001B4EC1-E7C5-1141-910A-315E5B3627B0}" destId="{3836A5EA-B0D3-D84D-A471-C8B7AAE5BBAA}" srcOrd="0" destOrd="0" parTransId="{69F160C7-3287-6842-A64D-E0E48EDB9D75}" sibTransId="{6FC15EC6-D384-FE4C-8E66-5EB31F4E6521}"/>
    <dgm:cxn modelId="{ADB57227-08EE-8145-8E22-D1AC7B5F44D2}" type="presOf" srcId="{105AF965-1375-4A46-A87A-8674A7E4EE2C}" destId="{ADD8DB1D-F849-BD41-9D25-D69033B123E7}" srcOrd="0" destOrd="0" presId="urn:microsoft.com/office/officeart/2005/8/layout/hList1"/>
    <dgm:cxn modelId="{B60BAD6B-8A91-CA4A-8352-9EC44483011E}" srcId="{001B4EC1-E7C5-1141-910A-315E5B3627B0}" destId="{105AF965-1375-4A46-A87A-8674A7E4EE2C}" srcOrd="2" destOrd="0" parTransId="{FDDF1416-341D-4D41-8007-28AF80E18157}" sibTransId="{2D9C2C5F-FC61-034E-AFDD-3E120F7B2A09}"/>
    <dgm:cxn modelId="{FF277578-5B63-1D4C-B078-11976EAFA9A9}" type="presOf" srcId="{3836A5EA-B0D3-D84D-A471-C8B7AAE5BBAA}" destId="{4F9666EF-AE7A-3E4E-BF7A-992DA346B77B}" srcOrd="0" destOrd="0" presId="urn:microsoft.com/office/officeart/2005/8/layout/hList1"/>
    <dgm:cxn modelId="{650BBA90-77D3-FD42-B919-58D7FC66DE32}" type="presOf" srcId="{001B4EC1-E7C5-1141-910A-315E5B3627B0}" destId="{DA3F8ACB-B22D-BC4B-89C8-67AB1C9C1CEB}" srcOrd="0" destOrd="0" presId="urn:microsoft.com/office/officeart/2005/8/layout/hList1"/>
    <dgm:cxn modelId="{647FF5B7-2ED1-2A40-9F66-73FE43C5220D}" type="presOf" srcId="{D044C291-3C5A-2343-A4C1-819ACD628814}" destId="{18FF9B22-123D-C441-A06E-3ABE6C08A6E8}" srcOrd="0" destOrd="0" presId="urn:microsoft.com/office/officeart/2005/8/layout/hList1"/>
    <dgm:cxn modelId="{32A9D4BF-05A0-5B4C-A323-E92C67FD6324}" srcId="{001B4EC1-E7C5-1141-910A-315E5B3627B0}" destId="{D044C291-3C5A-2343-A4C1-819ACD628814}" srcOrd="1" destOrd="0" parTransId="{0FFD79C4-8BC7-D146-9448-A823136E2C49}" sibTransId="{24B6D411-3D50-FC4B-91E0-4FE5D9862D6B}"/>
    <dgm:cxn modelId="{B9E0F132-106B-6344-9C49-D923421B269E}" type="presParOf" srcId="{DA3F8ACB-B22D-BC4B-89C8-67AB1C9C1CEB}" destId="{E651431F-F898-E14E-BD91-2FD97775CE19}" srcOrd="0" destOrd="0" presId="urn:microsoft.com/office/officeart/2005/8/layout/hList1"/>
    <dgm:cxn modelId="{3046E448-ADAA-3B4E-B36E-3877348E9795}" type="presParOf" srcId="{E651431F-F898-E14E-BD91-2FD97775CE19}" destId="{4F9666EF-AE7A-3E4E-BF7A-992DA346B77B}" srcOrd="0" destOrd="0" presId="urn:microsoft.com/office/officeart/2005/8/layout/hList1"/>
    <dgm:cxn modelId="{B3B5CCE6-01C2-6F40-80FF-DCE71939191A}" type="presParOf" srcId="{E651431F-F898-E14E-BD91-2FD97775CE19}" destId="{F6C6C402-F24E-B640-88F5-D31C6040C6B5}" srcOrd="1" destOrd="0" presId="urn:microsoft.com/office/officeart/2005/8/layout/hList1"/>
    <dgm:cxn modelId="{5F000CCB-88FB-294E-9A2A-9DC9370D4A83}" type="presParOf" srcId="{DA3F8ACB-B22D-BC4B-89C8-67AB1C9C1CEB}" destId="{95A9A7B4-CE7B-4D49-95ED-A5F36580CD8B}" srcOrd="1" destOrd="0" presId="urn:microsoft.com/office/officeart/2005/8/layout/hList1"/>
    <dgm:cxn modelId="{1EF0908B-7A31-0A4A-9BF4-F19F665E534B}" type="presParOf" srcId="{DA3F8ACB-B22D-BC4B-89C8-67AB1C9C1CEB}" destId="{5C651E75-E1A3-D54D-A2A0-B9AC71546BD3}" srcOrd="2" destOrd="0" presId="urn:microsoft.com/office/officeart/2005/8/layout/hList1"/>
    <dgm:cxn modelId="{97B17F0B-6C47-C747-B6CE-5C7299709F97}" type="presParOf" srcId="{5C651E75-E1A3-D54D-A2A0-B9AC71546BD3}" destId="{18FF9B22-123D-C441-A06E-3ABE6C08A6E8}" srcOrd="0" destOrd="0" presId="urn:microsoft.com/office/officeart/2005/8/layout/hList1"/>
    <dgm:cxn modelId="{764D5F17-F000-DF47-9721-A51C1FDEB3D3}" type="presParOf" srcId="{5C651E75-E1A3-D54D-A2A0-B9AC71546BD3}" destId="{049E8E80-32E5-2F43-A7A5-7191D4A7D3FF}" srcOrd="1" destOrd="0" presId="urn:microsoft.com/office/officeart/2005/8/layout/hList1"/>
    <dgm:cxn modelId="{17AD3D71-BEC2-9C4C-A3F5-0591081C48ED}" type="presParOf" srcId="{DA3F8ACB-B22D-BC4B-89C8-67AB1C9C1CEB}" destId="{75E90F57-8F1E-4545-9AFC-DEB0E0698B60}" srcOrd="3" destOrd="0" presId="urn:microsoft.com/office/officeart/2005/8/layout/hList1"/>
    <dgm:cxn modelId="{C914E442-52E1-204F-B032-C4FD47E3CAEC}" type="presParOf" srcId="{DA3F8ACB-B22D-BC4B-89C8-67AB1C9C1CEB}" destId="{1B7063FF-324E-0C47-AA83-E23EC137D4F1}" srcOrd="4" destOrd="0" presId="urn:microsoft.com/office/officeart/2005/8/layout/hList1"/>
    <dgm:cxn modelId="{0C640DCD-9322-514F-BEA8-EA44EA3A98F9}" type="presParOf" srcId="{1B7063FF-324E-0C47-AA83-E23EC137D4F1}" destId="{ADD8DB1D-F849-BD41-9D25-D69033B123E7}" srcOrd="0" destOrd="0" presId="urn:microsoft.com/office/officeart/2005/8/layout/hList1"/>
    <dgm:cxn modelId="{31C337F8-0DC4-4642-BA05-B1F38730A2E7}" type="presParOf" srcId="{1B7063FF-324E-0C47-AA83-E23EC137D4F1}" destId="{A9EE9083-3973-F042-B0CF-B8AAF691711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666EF-AE7A-3E4E-BF7A-992DA346B77B}">
      <dsp:nvSpPr>
        <dsp:cNvPr id="0" name=""/>
        <dsp:cNvSpPr/>
      </dsp:nvSpPr>
      <dsp:spPr>
        <a:xfrm>
          <a:off x="5988" y="640173"/>
          <a:ext cx="5839072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264160" rIns="462280" bIns="26416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Null Values</a:t>
          </a:r>
        </a:p>
      </dsp:txBody>
      <dsp:txXfrm>
        <a:off x="5988" y="640173"/>
        <a:ext cx="5839072" cy="1872000"/>
      </dsp:txXfrm>
    </dsp:sp>
    <dsp:sp modelId="{F6C6C402-F24E-B640-88F5-D31C6040C6B5}">
      <dsp:nvSpPr>
        <dsp:cNvPr id="0" name=""/>
        <dsp:cNvSpPr/>
      </dsp:nvSpPr>
      <dsp:spPr>
        <a:xfrm>
          <a:off x="0" y="2531014"/>
          <a:ext cx="5839072" cy="39253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500" kern="1200" dirty="0"/>
            <a:t>What</a:t>
          </a:r>
        </a:p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500" kern="1200" dirty="0"/>
            <a:t>Why </a:t>
          </a:r>
        </a:p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500" kern="1200" dirty="0"/>
            <a:t>How</a:t>
          </a:r>
        </a:p>
      </dsp:txBody>
      <dsp:txXfrm>
        <a:off x="0" y="2531014"/>
        <a:ext cx="5839072" cy="3925349"/>
      </dsp:txXfrm>
    </dsp:sp>
    <dsp:sp modelId="{18FF9B22-123D-C441-A06E-3ABE6C08A6E8}">
      <dsp:nvSpPr>
        <dsp:cNvPr id="0" name=""/>
        <dsp:cNvSpPr/>
      </dsp:nvSpPr>
      <dsp:spPr>
        <a:xfrm>
          <a:off x="6662531" y="640173"/>
          <a:ext cx="5839072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264160" rIns="462280" bIns="26416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Data Type</a:t>
          </a:r>
        </a:p>
      </dsp:txBody>
      <dsp:txXfrm>
        <a:off x="6662531" y="640173"/>
        <a:ext cx="5839072" cy="1872000"/>
      </dsp:txXfrm>
    </dsp:sp>
    <dsp:sp modelId="{049E8E80-32E5-2F43-A7A5-7191D4A7D3FF}">
      <dsp:nvSpPr>
        <dsp:cNvPr id="0" name=""/>
        <dsp:cNvSpPr/>
      </dsp:nvSpPr>
      <dsp:spPr>
        <a:xfrm>
          <a:off x="6662531" y="2512173"/>
          <a:ext cx="5839072" cy="39253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500" kern="1200" dirty="0"/>
            <a:t>Strings or Numbers?</a:t>
          </a:r>
        </a:p>
      </dsp:txBody>
      <dsp:txXfrm>
        <a:off x="6662531" y="2512173"/>
        <a:ext cx="5839072" cy="3925349"/>
      </dsp:txXfrm>
    </dsp:sp>
    <dsp:sp modelId="{ADD8DB1D-F849-BD41-9D25-D69033B123E7}">
      <dsp:nvSpPr>
        <dsp:cNvPr id="0" name=""/>
        <dsp:cNvSpPr/>
      </dsp:nvSpPr>
      <dsp:spPr>
        <a:xfrm>
          <a:off x="13319074" y="640173"/>
          <a:ext cx="5839072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264160" rIns="462280" bIns="26416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Outliers</a:t>
          </a:r>
        </a:p>
      </dsp:txBody>
      <dsp:txXfrm>
        <a:off x="13319074" y="640173"/>
        <a:ext cx="5839072" cy="1872000"/>
      </dsp:txXfrm>
    </dsp:sp>
    <dsp:sp modelId="{A9EE9083-3973-F042-B0CF-B8AAF6917115}">
      <dsp:nvSpPr>
        <dsp:cNvPr id="0" name=""/>
        <dsp:cNvSpPr/>
      </dsp:nvSpPr>
      <dsp:spPr>
        <a:xfrm>
          <a:off x="13319074" y="2512173"/>
          <a:ext cx="5839072" cy="39253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500" kern="1200" dirty="0"/>
            <a:t>What</a:t>
          </a:r>
        </a:p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500" kern="1200" dirty="0"/>
            <a:t>Why</a:t>
          </a:r>
        </a:p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500" kern="1200" dirty="0"/>
            <a:t>How</a:t>
          </a:r>
        </a:p>
      </dsp:txBody>
      <dsp:txXfrm>
        <a:off x="13319074" y="2512173"/>
        <a:ext cx="5839072" cy="39253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666EF-AE7A-3E4E-BF7A-992DA346B77B}">
      <dsp:nvSpPr>
        <dsp:cNvPr id="0" name=""/>
        <dsp:cNvSpPr/>
      </dsp:nvSpPr>
      <dsp:spPr>
        <a:xfrm>
          <a:off x="5988" y="1376667"/>
          <a:ext cx="5839072" cy="23040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Normalized skewed distributions</a:t>
          </a:r>
        </a:p>
      </dsp:txBody>
      <dsp:txXfrm>
        <a:off x="5988" y="1376667"/>
        <a:ext cx="5839072" cy="2304040"/>
      </dsp:txXfrm>
    </dsp:sp>
    <dsp:sp modelId="{F6C6C402-F24E-B640-88F5-D31C6040C6B5}">
      <dsp:nvSpPr>
        <dsp:cNvPr id="0" name=""/>
        <dsp:cNvSpPr/>
      </dsp:nvSpPr>
      <dsp:spPr>
        <a:xfrm>
          <a:off x="0" y="3690405"/>
          <a:ext cx="5839072" cy="20203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FF9B22-123D-C441-A06E-3ABE6C08A6E8}">
      <dsp:nvSpPr>
        <dsp:cNvPr id="0" name=""/>
        <dsp:cNvSpPr/>
      </dsp:nvSpPr>
      <dsp:spPr>
        <a:xfrm>
          <a:off x="6662531" y="1376667"/>
          <a:ext cx="5839072" cy="23040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Perform feature engineering</a:t>
          </a:r>
        </a:p>
      </dsp:txBody>
      <dsp:txXfrm>
        <a:off x="6662531" y="1376667"/>
        <a:ext cx="5839072" cy="2304040"/>
      </dsp:txXfrm>
    </dsp:sp>
    <dsp:sp modelId="{049E8E80-32E5-2F43-A7A5-7191D4A7D3FF}">
      <dsp:nvSpPr>
        <dsp:cNvPr id="0" name=""/>
        <dsp:cNvSpPr/>
      </dsp:nvSpPr>
      <dsp:spPr>
        <a:xfrm>
          <a:off x="6662531" y="3680708"/>
          <a:ext cx="5839072" cy="20203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D8DB1D-F849-BD41-9D25-D69033B123E7}">
      <dsp:nvSpPr>
        <dsp:cNvPr id="0" name=""/>
        <dsp:cNvSpPr/>
      </dsp:nvSpPr>
      <dsp:spPr>
        <a:xfrm>
          <a:off x="13319074" y="1376667"/>
          <a:ext cx="5839072" cy="23040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Scale the data</a:t>
          </a:r>
        </a:p>
      </dsp:txBody>
      <dsp:txXfrm>
        <a:off x="13319074" y="1376667"/>
        <a:ext cx="5839072" cy="2304040"/>
      </dsp:txXfrm>
    </dsp:sp>
    <dsp:sp modelId="{A9EE9083-3973-F042-B0CF-B8AAF6917115}">
      <dsp:nvSpPr>
        <dsp:cNvPr id="0" name=""/>
        <dsp:cNvSpPr/>
      </dsp:nvSpPr>
      <dsp:spPr>
        <a:xfrm>
          <a:off x="13319074" y="3680708"/>
          <a:ext cx="5839072" cy="20203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400"/>
            </a:lvl1pPr>
            <a:lvl2pPr marL="0" indent="0">
              <a:spcBef>
                <a:spcPts val="0"/>
              </a:spcBef>
              <a:buSzTx/>
              <a:buNone/>
              <a:defRPr sz="5400"/>
            </a:lvl2pPr>
            <a:lvl3pPr marL="0" indent="0">
              <a:spcBef>
                <a:spcPts val="0"/>
              </a:spcBef>
              <a:buSzTx/>
              <a:buNone/>
              <a:defRPr sz="5400"/>
            </a:lvl3pPr>
            <a:lvl4pPr marL="0" indent="0">
              <a:spcBef>
                <a:spcPts val="0"/>
              </a:spcBef>
              <a:buSzTx/>
              <a:buNone/>
              <a:defRPr sz="5400"/>
            </a:lvl4pPr>
            <a:lvl5pPr marL="0" indent="0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40747-466E-FA41-9CFB-1CEC05AB1E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5327" y="87084"/>
            <a:ext cx="3069771" cy="870857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4977C-9586-7941-88E7-D087A8C9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9F0B1-EADE-3148-80B4-7C8E4B811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BBE96-3FA5-6041-9771-29F8A091B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C77FB-DCBC-2A44-BE00-9132B09D6B81}" type="datetimeFigureOut">
              <a:rPr lang="en-GB" smtClean="0"/>
              <a:t>05/07/2019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AFA60-D7BF-6C4A-95D9-E12AF9F50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73AF6-4207-A24C-A9BC-7CA7583BB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68443" y="13081000"/>
            <a:ext cx="434413" cy="471924"/>
          </a:xfrm>
        </p:spPr>
        <p:txBody>
          <a:bodyPr/>
          <a:lstStyle/>
          <a:p>
            <a:fld id="{43F5625F-479E-B243-B833-B0E48EEC49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728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400"/>
            </a:lvl1pPr>
            <a:lvl2pPr marL="0" indent="0">
              <a:spcBef>
                <a:spcPts val="0"/>
              </a:spcBef>
              <a:buSzTx/>
              <a:buNone/>
              <a:defRPr sz="5400"/>
            </a:lvl2pPr>
            <a:lvl3pPr marL="0" indent="0">
              <a:spcBef>
                <a:spcPts val="0"/>
              </a:spcBef>
              <a:buSzTx/>
              <a:buNone/>
              <a:defRPr sz="5400"/>
            </a:lvl3pPr>
            <a:lvl4pPr marL="0" indent="0">
              <a:spcBef>
                <a:spcPts val="0"/>
              </a:spcBef>
              <a:buSzTx/>
              <a:buNone/>
              <a:defRPr sz="5400"/>
            </a:lvl4pPr>
            <a:lvl5pPr marL="0" indent="0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400"/>
            </a:lvl1pPr>
            <a:lvl2pPr marL="0" indent="0">
              <a:spcBef>
                <a:spcPts val="0"/>
              </a:spcBef>
              <a:buSzTx/>
              <a:buNone/>
              <a:defRPr sz="5400"/>
            </a:lvl2pPr>
            <a:lvl3pPr marL="0" indent="0">
              <a:spcBef>
                <a:spcPts val="0"/>
              </a:spcBef>
              <a:buSzTx/>
              <a:buNone/>
              <a:defRPr sz="5400"/>
            </a:lvl3pPr>
            <a:lvl4pPr marL="0" indent="0">
              <a:spcBef>
                <a:spcPts val="0"/>
              </a:spcBef>
              <a:buSzTx/>
              <a:buNone/>
              <a:defRPr sz="5400"/>
            </a:lvl4pPr>
            <a:lvl5pPr marL="0" indent="0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441157" indent="-441157">
              <a:spcBef>
                <a:spcPts val="4500"/>
              </a:spcBef>
              <a:defRPr sz="3000"/>
            </a:lvl1pPr>
            <a:lvl2pPr marL="999957" indent="-441157">
              <a:spcBef>
                <a:spcPts val="4500"/>
              </a:spcBef>
              <a:defRPr sz="3000"/>
            </a:lvl2pPr>
            <a:lvl3pPr marL="1558757" indent="-441157">
              <a:spcBef>
                <a:spcPts val="4500"/>
              </a:spcBef>
              <a:defRPr sz="3000"/>
            </a:lvl3pPr>
            <a:lvl4pPr marL="2117557" indent="-441157">
              <a:spcBef>
                <a:spcPts val="4500"/>
              </a:spcBef>
              <a:defRPr sz="3000"/>
            </a:lvl4pPr>
            <a:lvl5pPr marL="2676357" indent="-441157">
              <a:spcBef>
                <a:spcPts val="450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000000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AF1AD-D204-3B4D-B420-A8DFAB73714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5327" y="87084"/>
            <a:ext cx="3069771" cy="8708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5E5E5E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bit.ly/2PX5qeR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"/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tif"/><Relationship Id="rId11" Type="http://schemas.openxmlformats.org/officeDocument/2006/relationships/image" Target="../media/image11.tiff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tif"/><Relationship Id="rId9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ftaliharris.com/blog/visualizing-k-means-clustering/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"/><Relationship Id="rId3" Type="http://schemas.openxmlformats.org/officeDocument/2006/relationships/image" Target="../media/image12.tif"/><Relationship Id="rId7" Type="http://schemas.openxmlformats.org/officeDocument/2006/relationships/image" Target="../media/image2.pn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tif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"/><Relationship Id="rId3" Type="http://schemas.openxmlformats.org/officeDocument/2006/relationships/image" Target="../media/image18.tif"/><Relationship Id="rId7" Type="http://schemas.openxmlformats.org/officeDocument/2006/relationships/image" Target="../media/image21.png"/><Relationship Id="rId12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tif"/><Relationship Id="rId10" Type="http://schemas.openxmlformats.org/officeDocument/2006/relationships/image" Target="../media/image24.tif"/><Relationship Id="rId4" Type="http://schemas.openxmlformats.org/officeDocument/2006/relationships/image" Target="../media/image7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ython Programming"/>
          <p:cNvSpPr txBox="1">
            <a:spLocks noGrp="1"/>
          </p:cNvSpPr>
          <p:nvPr>
            <p:ph type="ctrTitle"/>
          </p:nvPr>
        </p:nvSpPr>
        <p:spPr>
          <a:xfrm>
            <a:off x="1778000" y="2930531"/>
            <a:ext cx="20828000" cy="4648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Introduction to Supervised and Unsupervised ML</a:t>
            </a:r>
            <a:endParaRPr dirty="0"/>
          </a:p>
        </p:txBody>
      </p:sp>
      <p:sp>
        <p:nvSpPr>
          <p:cNvPr id="121" name="Premkumar Chandra Shegaran"/>
          <p:cNvSpPr txBox="1">
            <a:spLocks noGrp="1"/>
          </p:cNvSpPr>
          <p:nvPr>
            <p:ph type="subTitle" sz="quarter" idx="1"/>
          </p:nvPr>
        </p:nvSpPr>
        <p:spPr>
          <a:xfrm>
            <a:off x="1778000" y="7775934"/>
            <a:ext cx="20828000" cy="15875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Premkumar Chandra Shegaran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Advantages of Pyth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you need to do..</a:t>
            </a:r>
            <a:endParaRPr dirty="0"/>
          </a:p>
        </p:txBody>
      </p:sp>
      <p:sp>
        <p:nvSpPr>
          <p:cNvPr id="124" name="Developers can learn it quickly…"/>
          <p:cNvSpPr txBox="1">
            <a:spLocks noGrp="1"/>
          </p:cNvSpPr>
          <p:nvPr>
            <p:ph type="body" idx="1"/>
          </p:nvPr>
        </p:nvSpPr>
        <p:spPr>
          <a:xfrm>
            <a:off x="1289537" y="2203939"/>
            <a:ext cx="21405362" cy="438052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Support us and the community by participating in the monthly co-labs</a:t>
            </a:r>
            <a:endParaRPr dirty="0"/>
          </a:p>
          <a:p>
            <a:r>
              <a:rPr lang="en-US" dirty="0"/>
              <a:t>Join our LinkedIn site: </a:t>
            </a:r>
            <a:r>
              <a:rPr lang="en-MY" dirty="0">
                <a:hlinkClick r:id="rId2"/>
              </a:rPr>
              <a:t>https://bit.ly/2PX5qeR</a:t>
            </a:r>
            <a:endParaRPr lang="en-M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8168A4-A9CC-A744-A777-94F9E9486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385" y="6035919"/>
            <a:ext cx="6570295" cy="657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151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About the Speak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Introduction to Supervised and (very basic) Unsupervised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604132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Advantages of Pyth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Download Course Materials</a:t>
            </a:r>
            <a:endParaRPr dirty="0"/>
          </a:p>
        </p:txBody>
      </p:sp>
      <p:sp>
        <p:nvSpPr>
          <p:cNvPr id="124" name="Developers can learn it quickly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29464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page:</a:t>
            </a:r>
          </a:p>
        </p:txBody>
      </p:sp>
    </p:spTree>
    <p:extLst>
      <p:ext uri="{BB962C8B-B14F-4D97-AF65-F5344CB8AC3E}">
        <p14:creationId xmlns:p14="http://schemas.microsoft.com/office/powerpoint/2010/main" val="368525778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Introduction to Machin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77505579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–Arthur Samuel, 1959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–Arthur Samuel, 1959</a:t>
            </a:r>
          </a:p>
        </p:txBody>
      </p:sp>
      <p:sp>
        <p:nvSpPr>
          <p:cNvPr id="470" name="“[Machine Learning is the] field of study that gives computers the ability to learn without explicitly being programmed.”"/>
          <p:cNvSpPr txBox="1">
            <a:spLocks noGrp="1"/>
          </p:cNvSpPr>
          <p:nvPr>
            <p:ph type="body" idx="14"/>
          </p:nvPr>
        </p:nvSpPr>
        <p:spPr>
          <a:xfrm>
            <a:off x="2387600" y="5711141"/>
            <a:ext cx="19621500" cy="1557118"/>
          </a:xfrm>
          <a:prstGeom prst="rect">
            <a:avLst/>
          </a:prstGeom>
        </p:spPr>
        <p:txBody>
          <a:bodyPr/>
          <a:lstStyle/>
          <a:p>
            <a:r>
              <a:t>“[Machine Learning is the] field of study that gives computers the ability to learn without explicitly being programmed.” </a:t>
            </a:r>
          </a:p>
        </p:txBody>
      </p:sp>
    </p:spTree>
    <p:extLst>
      <p:ext uri="{BB962C8B-B14F-4D97-AF65-F5344CB8AC3E}">
        <p14:creationId xmlns:p14="http://schemas.microsoft.com/office/powerpoint/2010/main" val="350109357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995" y="4393797"/>
            <a:ext cx="13030215" cy="7973432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AI, Deep Learning, Machine Learning?"/>
          <p:cNvSpPr txBox="1"/>
          <p:nvPr/>
        </p:nvSpPr>
        <p:spPr>
          <a:xfrm>
            <a:off x="3103385" y="101314"/>
            <a:ext cx="18665241" cy="3514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200" b="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AI, Deep Learning,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87971059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12" y="711185"/>
            <a:ext cx="6527325" cy="6323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350" y="7488487"/>
            <a:ext cx="2857501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Credit Card Fraud detection…"/>
          <p:cNvSpPr txBox="1"/>
          <p:nvPr/>
        </p:nvSpPr>
        <p:spPr>
          <a:xfrm>
            <a:off x="12402610" y="3633019"/>
            <a:ext cx="7894016" cy="228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900"/>
              </a:spcBef>
              <a:defRPr sz="4800" b="0">
                <a:solidFill>
                  <a:srgbClr val="5E5E5E"/>
                </a:solidFill>
              </a:defRPr>
            </a:pPr>
            <a:r>
              <a:t>Credit Card Fraud detection</a:t>
            </a:r>
          </a:p>
          <a:p>
            <a:pPr algn="l">
              <a:spcBef>
                <a:spcPts val="5900"/>
              </a:spcBef>
              <a:defRPr sz="4800" b="0">
                <a:solidFill>
                  <a:srgbClr val="5E5E5E"/>
                </a:solidFill>
              </a:defRPr>
            </a:pPr>
            <a:r>
              <a:t>How would you do it?</a:t>
            </a:r>
          </a:p>
        </p:txBody>
      </p:sp>
    </p:spTree>
    <p:extLst>
      <p:ext uri="{BB962C8B-B14F-4D97-AF65-F5344CB8AC3E}">
        <p14:creationId xmlns:p14="http://schemas.microsoft.com/office/powerpoint/2010/main" val="32877147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" grpId="0" animBg="1" advAuto="0"/>
      <p:bldP spid="476" grpId="0" animBg="1" advAuto="0"/>
      <p:bldP spid="477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80" y="2119756"/>
            <a:ext cx="21048737" cy="94764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5435716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9209" y="1521452"/>
            <a:ext cx="6197601" cy="544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2785" y="7188741"/>
            <a:ext cx="2827004" cy="2594562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Housing price prediction…"/>
          <p:cNvSpPr txBox="1"/>
          <p:nvPr/>
        </p:nvSpPr>
        <p:spPr>
          <a:xfrm>
            <a:off x="3393166" y="4358454"/>
            <a:ext cx="6956452" cy="228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900"/>
              </a:spcBef>
              <a:defRPr sz="4800" b="0">
                <a:solidFill>
                  <a:srgbClr val="5E5E5E"/>
                </a:solidFill>
              </a:defRPr>
            </a:pPr>
            <a:r>
              <a:t>Housing price prediction</a:t>
            </a:r>
          </a:p>
          <a:p>
            <a:pPr algn="l">
              <a:spcBef>
                <a:spcPts val="5900"/>
              </a:spcBef>
              <a:defRPr sz="4800" b="0">
                <a:solidFill>
                  <a:srgbClr val="5E5E5E"/>
                </a:solidFill>
              </a:defRPr>
            </a:pPr>
            <a:r>
              <a:t>How would you do it?</a:t>
            </a:r>
          </a:p>
        </p:txBody>
      </p:sp>
    </p:spTree>
    <p:extLst>
      <p:ext uri="{BB962C8B-B14F-4D97-AF65-F5344CB8AC3E}">
        <p14:creationId xmlns:p14="http://schemas.microsoft.com/office/powerpoint/2010/main" val="306186440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" grpId="0" animBg="1" advAuto="0"/>
      <p:bldP spid="482" grpId="0" animBg="1" advAuto="0"/>
      <p:bldP spid="483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526" y="3447635"/>
            <a:ext cx="14298024" cy="75242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8381331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Development Environ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Agenda</a:t>
            </a:r>
            <a:endParaRPr dirty="0"/>
          </a:p>
        </p:txBody>
      </p:sp>
      <p:sp>
        <p:nvSpPr>
          <p:cNvPr id="140" name="Text Editors - Atom, Sublime, TextWrangler, Notepad++…"/>
          <p:cNvSpPr txBox="1">
            <a:spLocks noGrp="1"/>
          </p:cNvSpPr>
          <p:nvPr>
            <p:ph type="body" idx="1"/>
          </p:nvPr>
        </p:nvSpPr>
        <p:spPr>
          <a:xfrm>
            <a:off x="1689100" y="2641600"/>
            <a:ext cx="21005800" cy="1071880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Introduction</a:t>
            </a:r>
            <a:r>
              <a:rPr lang="en-US" dirty="0"/>
              <a:t>: 9.30am – 9.40am</a:t>
            </a:r>
          </a:p>
          <a:p>
            <a:r>
              <a:rPr lang="en-US" b="1" dirty="0"/>
              <a:t>Intro to Machine Learnin</a:t>
            </a:r>
            <a:r>
              <a:rPr lang="en-US" dirty="0"/>
              <a:t>g: 9.40am – 10.00am</a:t>
            </a:r>
            <a:endParaRPr dirty="0"/>
          </a:p>
          <a:p>
            <a:r>
              <a:rPr lang="en-US" b="1" dirty="0"/>
              <a:t>Supervised Learning Algorithms and techniques</a:t>
            </a:r>
            <a:r>
              <a:rPr lang="en-US" dirty="0"/>
              <a:t>: 10.00am – 10.30am</a:t>
            </a:r>
          </a:p>
          <a:p>
            <a:r>
              <a:rPr lang="en-US" b="1" dirty="0"/>
              <a:t>Break</a:t>
            </a:r>
            <a:r>
              <a:rPr lang="en-US" dirty="0"/>
              <a:t>: 10.30am – 10.45am</a:t>
            </a:r>
          </a:p>
          <a:p>
            <a:r>
              <a:rPr lang="en-US" b="1" dirty="0"/>
              <a:t>USA dataset housing price/rental prediction</a:t>
            </a:r>
            <a:r>
              <a:rPr lang="en-US" dirty="0"/>
              <a:t>: 10.45am – 12pm</a:t>
            </a:r>
          </a:p>
          <a:p>
            <a:r>
              <a:rPr lang="en-US" b="1" dirty="0"/>
              <a:t>Break</a:t>
            </a:r>
            <a:r>
              <a:rPr lang="en-US" dirty="0"/>
              <a:t>: 12pm – 1.30pm</a:t>
            </a:r>
          </a:p>
          <a:p>
            <a:r>
              <a:rPr lang="en-US" b="1" dirty="0"/>
              <a:t>Titanic dataset classification</a:t>
            </a:r>
            <a:r>
              <a:rPr lang="en-US" dirty="0"/>
              <a:t>: 1.30pm – 3pm </a:t>
            </a:r>
          </a:p>
          <a:p>
            <a:r>
              <a:rPr lang="en-US" b="1" dirty="0"/>
              <a:t>Unsupervised Learning briefing (very basic)</a:t>
            </a:r>
            <a:r>
              <a:rPr lang="en-US" dirty="0"/>
              <a:t>: 3pm – 3.30pm</a:t>
            </a:r>
          </a:p>
          <a:p>
            <a:r>
              <a:rPr lang="en-US" b="1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85084182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866" y="4635500"/>
            <a:ext cx="5422901" cy="444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VS"/>
          <p:cNvSpPr txBox="1"/>
          <p:nvPr/>
        </p:nvSpPr>
        <p:spPr>
          <a:xfrm>
            <a:off x="11463299" y="6173509"/>
            <a:ext cx="1457402" cy="136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400" b="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VS</a:t>
            </a:r>
          </a:p>
        </p:txBody>
      </p:sp>
      <p:pic>
        <p:nvPicPr>
          <p:cNvPr id="48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7270" y="4584700"/>
            <a:ext cx="4604491" cy="460449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263362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animBg="1" advAuto="0"/>
      <p:bldP spid="488" grpId="0" animBg="1" advAuto="0"/>
      <p:bldP spid="489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866" y="3556000"/>
            <a:ext cx="5422901" cy="444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VS"/>
          <p:cNvSpPr txBox="1"/>
          <p:nvPr/>
        </p:nvSpPr>
        <p:spPr>
          <a:xfrm>
            <a:off x="11463299" y="5094009"/>
            <a:ext cx="1457402" cy="136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400" b="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VS</a:t>
            </a:r>
          </a:p>
        </p:txBody>
      </p:sp>
      <p:pic>
        <p:nvPicPr>
          <p:cNvPr id="4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7270" y="3505200"/>
            <a:ext cx="4604491" cy="4604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950" y="8155033"/>
            <a:ext cx="4864100" cy="5613401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Identify me.."/>
          <p:cNvSpPr/>
          <p:nvPr/>
        </p:nvSpPr>
        <p:spPr>
          <a:xfrm>
            <a:off x="14549056" y="9328479"/>
            <a:ext cx="3179114" cy="1973535"/>
          </a:xfrm>
          <a:prstGeom prst="wedgeEllipseCallout">
            <a:avLst>
              <a:gd name="adj1" fmla="val -49385"/>
              <a:gd name="adj2" fmla="val 65861"/>
            </a:avLst>
          </a:prstGeom>
          <a:solidFill>
            <a:srgbClr val="11253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Identify me..</a:t>
            </a:r>
          </a:p>
        </p:txBody>
      </p:sp>
    </p:spTree>
    <p:extLst>
      <p:ext uri="{BB962C8B-B14F-4D97-AF65-F5344CB8AC3E}">
        <p14:creationId xmlns:p14="http://schemas.microsoft.com/office/powerpoint/2010/main" val="386403221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" grpId="0" animBg="1" advAuto="0"/>
      <p:bldP spid="495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589" y="933072"/>
            <a:ext cx="1917701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889" y="3000186"/>
            <a:ext cx="1943101" cy="176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839" y="5092700"/>
            <a:ext cx="1981201" cy="170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9539" y="7121714"/>
            <a:ext cx="19558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6839" y="9226928"/>
            <a:ext cx="1981201" cy="185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2239" y="11408341"/>
            <a:ext cx="1930401" cy="1765301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Chatbots, Investor analytics, Pending loan defaults, Deal matching, Property management"/>
          <p:cNvSpPr txBox="1"/>
          <p:nvPr/>
        </p:nvSpPr>
        <p:spPr>
          <a:xfrm>
            <a:off x="6175633" y="1541847"/>
            <a:ext cx="1643215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Chatbots, Investor analytics, Pending loan defaults, Deal matching, Property management</a:t>
            </a:r>
          </a:p>
        </p:txBody>
      </p:sp>
      <p:sp>
        <p:nvSpPr>
          <p:cNvPr id="504" name="Monitor signal density, Churn prediction, Fraud detection, Improve service applications"/>
          <p:cNvSpPr txBox="1"/>
          <p:nvPr/>
        </p:nvSpPr>
        <p:spPr>
          <a:xfrm>
            <a:off x="6240676" y="3602611"/>
            <a:ext cx="1588084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Monitor signal density, Churn prediction, Fraud detection, Improve service applications</a:t>
            </a:r>
          </a:p>
        </p:txBody>
      </p:sp>
      <p:sp>
        <p:nvSpPr>
          <p:cNvPr id="505" name="Disease detection, Drug discovery, Medical bill estimation, Epidemic outbreak prediction"/>
          <p:cNvSpPr txBox="1"/>
          <p:nvPr/>
        </p:nvSpPr>
        <p:spPr>
          <a:xfrm>
            <a:off x="6093990" y="7724139"/>
            <a:ext cx="1617421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Disease detection, Drug discovery, Medical bill estimation, Epidemic outbreak prediction</a:t>
            </a:r>
          </a:p>
        </p:txBody>
      </p:sp>
      <p:sp>
        <p:nvSpPr>
          <p:cNvPr id="506" name="Customer segmentation, Sentiment analysis, Lead generation"/>
          <p:cNvSpPr txBox="1"/>
          <p:nvPr/>
        </p:nvSpPr>
        <p:spPr>
          <a:xfrm>
            <a:off x="6213010" y="5663375"/>
            <a:ext cx="11302747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Customer segmentation, Sentiment analysis, Lead generation</a:t>
            </a:r>
          </a:p>
        </p:txBody>
      </p:sp>
      <p:sp>
        <p:nvSpPr>
          <p:cNvPr id="507" name="Yield prediction, Smart manufacturing, Predicting supply chain"/>
          <p:cNvSpPr txBox="1"/>
          <p:nvPr/>
        </p:nvSpPr>
        <p:spPr>
          <a:xfrm>
            <a:off x="6135857" y="9873804"/>
            <a:ext cx="1145705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Yield prediction, Smart manufacturing, Predicting supply chain</a:t>
            </a:r>
          </a:p>
        </p:txBody>
      </p:sp>
      <p:sp>
        <p:nvSpPr>
          <p:cNvPr id="508" name="Upstream exploration, energy demand forecasting, Storage, Preventive maintenance"/>
          <p:cNvSpPr txBox="1"/>
          <p:nvPr/>
        </p:nvSpPr>
        <p:spPr>
          <a:xfrm>
            <a:off x="6108924" y="12010767"/>
            <a:ext cx="1544231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Upstream exploration, energy demand forecasting, Storage, Preventive maintenance</a:t>
            </a:r>
          </a:p>
        </p:txBody>
      </p:sp>
      <p:sp>
        <p:nvSpPr>
          <p:cNvPr id="509" name="Real Estate"/>
          <p:cNvSpPr txBox="1"/>
          <p:nvPr/>
        </p:nvSpPr>
        <p:spPr>
          <a:xfrm>
            <a:off x="2150411" y="1256795"/>
            <a:ext cx="1403208" cy="1130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 b="0">
                <a:solidFill>
                  <a:srgbClr val="5E5E5E"/>
                </a:solidFill>
              </a:defRPr>
            </a:lvl1pPr>
          </a:lstStyle>
          <a:p>
            <a:r>
              <a:t>Real Estate</a:t>
            </a:r>
          </a:p>
        </p:txBody>
      </p:sp>
      <p:sp>
        <p:nvSpPr>
          <p:cNvPr id="510" name="Telco"/>
          <p:cNvSpPr txBox="1"/>
          <p:nvPr/>
        </p:nvSpPr>
        <p:spPr>
          <a:xfrm>
            <a:off x="2090994" y="3577908"/>
            <a:ext cx="1403209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 b="0">
                <a:solidFill>
                  <a:srgbClr val="5E5E5E"/>
                </a:solidFill>
              </a:defRPr>
            </a:lvl1pPr>
          </a:lstStyle>
          <a:p>
            <a:r>
              <a:t>Telco</a:t>
            </a:r>
          </a:p>
        </p:txBody>
      </p:sp>
      <p:sp>
        <p:nvSpPr>
          <p:cNvPr id="511" name="Marketing"/>
          <p:cNvSpPr txBox="1"/>
          <p:nvPr/>
        </p:nvSpPr>
        <p:spPr>
          <a:xfrm>
            <a:off x="1330883" y="5638672"/>
            <a:ext cx="2190986" cy="609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 b="0">
                <a:solidFill>
                  <a:srgbClr val="5E5E5E"/>
                </a:solidFill>
              </a:defRPr>
            </a:lvl1pPr>
          </a:lstStyle>
          <a:p>
            <a:r>
              <a:t>Marketing</a:t>
            </a:r>
          </a:p>
        </p:txBody>
      </p:sp>
      <p:sp>
        <p:nvSpPr>
          <p:cNvPr id="512" name="Medical"/>
          <p:cNvSpPr txBox="1"/>
          <p:nvPr/>
        </p:nvSpPr>
        <p:spPr>
          <a:xfrm>
            <a:off x="1753897" y="7699437"/>
            <a:ext cx="1820316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 b="0">
                <a:solidFill>
                  <a:srgbClr val="5E5E5E"/>
                </a:solidFill>
              </a:defRPr>
            </a:lvl1pPr>
          </a:lstStyle>
          <a:p>
            <a:r>
              <a:t>Medical</a:t>
            </a:r>
          </a:p>
        </p:txBody>
      </p:sp>
      <p:sp>
        <p:nvSpPr>
          <p:cNvPr id="513" name="Manufacturing"/>
          <p:cNvSpPr txBox="1"/>
          <p:nvPr/>
        </p:nvSpPr>
        <p:spPr>
          <a:xfrm>
            <a:off x="469002" y="9849101"/>
            <a:ext cx="3341482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 b="0">
                <a:solidFill>
                  <a:srgbClr val="5E5E5E"/>
                </a:solidFill>
              </a:defRPr>
            </a:lvl1pPr>
          </a:lstStyle>
          <a:p>
            <a:r>
              <a:t>Manufacturing</a:t>
            </a:r>
          </a:p>
        </p:txBody>
      </p:sp>
      <p:sp>
        <p:nvSpPr>
          <p:cNvPr id="514" name="Energy"/>
          <p:cNvSpPr txBox="1"/>
          <p:nvPr/>
        </p:nvSpPr>
        <p:spPr>
          <a:xfrm>
            <a:off x="2089074" y="11998764"/>
            <a:ext cx="1525882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 b="0">
                <a:solidFill>
                  <a:srgbClr val="5E5E5E"/>
                </a:solidFill>
              </a:defRPr>
            </a:lvl1pPr>
          </a:lstStyle>
          <a:p>
            <a:r>
              <a:t>Energy</a:t>
            </a:r>
          </a:p>
        </p:txBody>
      </p:sp>
    </p:spTree>
    <p:extLst>
      <p:ext uri="{BB962C8B-B14F-4D97-AF65-F5344CB8AC3E}">
        <p14:creationId xmlns:p14="http://schemas.microsoft.com/office/powerpoint/2010/main" val="166935724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roup"/>
          <p:cNvGrpSpPr/>
          <p:nvPr/>
        </p:nvGrpSpPr>
        <p:grpSpPr>
          <a:xfrm>
            <a:off x="2626410" y="2855062"/>
            <a:ext cx="18632951" cy="9751411"/>
            <a:chOff x="0" y="0"/>
            <a:chExt cx="18632950" cy="9751410"/>
          </a:xfrm>
        </p:grpSpPr>
        <p:grpSp>
          <p:nvGrpSpPr>
            <p:cNvPr id="518" name="Group"/>
            <p:cNvGrpSpPr/>
            <p:nvPr/>
          </p:nvGrpSpPr>
          <p:grpSpPr>
            <a:xfrm>
              <a:off x="1735161" y="0"/>
              <a:ext cx="16897790" cy="8893622"/>
              <a:chOff x="0" y="0"/>
              <a:chExt cx="16897788" cy="8893621"/>
            </a:xfrm>
          </p:grpSpPr>
          <p:sp>
            <p:nvSpPr>
              <p:cNvPr id="516" name="Line"/>
              <p:cNvSpPr/>
              <p:nvPr/>
            </p:nvSpPr>
            <p:spPr>
              <a:xfrm flipV="1">
                <a:off x="25357" y="0"/>
                <a:ext cx="1" cy="8893622"/>
              </a:xfrm>
              <a:prstGeom prst="line">
                <a:avLst/>
              </a:prstGeom>
              <a:noFill/>
              <a:ln w="88900" cap="flat">
                <a:solidFill>
                  <a:srgbClr val="424242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17" name="Line"/>
              <p:cNvSpPr/>
              <p:nvPr/>
            </p:nvSpPr>
            <p:spPr>
              <a:xfrm>
                <a:off x="0" y="8858880"/>
                <a:ext cx="16897789" cy="1"/>
              </a:xfrm>
              <a:prstGeom prst="line">
                <a:avLst/>
              </a:prstGeom>
              <a:noFill/>
              <a:ln w="88900" cap="flat">
                <a:solidFill>
                  <a:srgbClr val="424242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519" name="Difficulty"/>
            <p:cNvSpPr txBox="1"/>
            <p:nvPr/>
          </p:nvSpPr>
          <p:spPr>
            <a:xfrm>
              <a:off x="7548578" y="9203277"/>
              <a:ext cx="1583056" cy="548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4500"/>
                </a:spcBef>
                <a:defRPr b="0">
                  <a:solidFill>
                    <a:srgbClr val="5E5E5E"/>
                  </a:solidFill>
                </a:defRPr>
              </a:lvl1pPr>
            </a:lstStyle>
            <a:p>
              <a:r>
                <a:t>Difficulty</a:t>
              </a:r>
            </a:p>
          </p:txBody>
        </p:sp>
        <p:sp>
          <p:nvSpPr>
            <p:cNvPr id="520" name="Value"/>
            <p:cNvSpPr txBox="1"/>
            <p:nvPr/>
          </p:nvSpPr>
          <p:spPr>
            <a:xfrm>
              <a:off x="0" y="4163237"/>
              <a:ext cx="1031748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4500"/>
                </a:spcBef>
                <a:defRPr b="0">
                  <a:solidFill>
                    <a:srgbClr val="5E5E5E"/>
                  </a:solidFill>
                </a:defRPr>
              </a:lvl1pPr>
            </a:lstStyle>
            <a:p>
              <a:r>
                <a:t>Value</a:t>
              </a:r>
            </a:p>
          </p:txBody>
        </p:sp>
        <p:sp>
          <p:nvSpPr>
            <p:cNvPr id="521" name="Line"/>
            <p:cNvSpPr/>
            <p:nvPr/>
          </p:nvSpPr>
          <p:spPr>
            <a:xfrm flipV="1">
              <a:off x="2048914" y="2636061"/>
              <a:ext cx="16054500" cy="5766080"/>
            </a:xfrm>
            <a:prstGeom prst="line">
              <a:avLst/>
            </a:prstGeom>
            <a:noFill/>
            <a:ln w="660400" cap="flat">
              <a:solidFill>
                <a:srgbClr val="A8A8A8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22" name="Descriptive"/>
            <p:cNvSpPr/>
            <p:nvPr/>
          </p:nvSpPr>
          <p:spPr>
            <a:xfrm>
              <a:off x="2261261" y="5228311"/>
              <a:ext cx="2916857" cy="1129411"/>
            </a:xfrm>
            <a:prstGeom prst="roundRect">
              <a:avLst>
                <a:gd name="adj" fmla="val 15000"/>
              </a:avLst>
            </a:prstGeom>
            <a:solidFill>
              <a:srgbClr val="41414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Descriptive</a:t>
              </a:r>
            </a:p>
          </p:txBody>
        </p:sp>
        <p:sp>
          <p:nvSpPr>
            <p:cNvPr id="523" name="Diagnostic"/>
            <p:cNvSpPr/>
            <p:nvPr/>
          </p:nvSpPr>
          <p:spPr>
            <a:xfrm>
              <a:off x="5477213" y="3872598"/>
              <a:ext cx="2916857" cy="1129411"/>
            </a:xfrm>
            <a:prstGeom prst="roundRect">
              <a:avLst>
                <a:gd name="adj" fmla="val 15000"/>
              </a:avLst>
            </a:prstGeom>
            <a:solidFill>
              <a:srgbClr val="41414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Diagnostic</a:t>
              </a:r>
            </a:p>
          </p:txBody>
        </p:sp>
        <p:sp>
          <p:nvSpPr>
            <p:cNvPr id="524" name="Predictive"/>
            <p:cNvSpPr/>
            <p:nvPr/>
          </p:nvSpPr>
          <p:spPr>
            <a:xfrm>
              <a:off x="8959811" y="2687580"/>
              <a:ext cx="2916857" cy="1129411"/>
            </a:xfrm>
            <a:prstGeom prst="roundRect">
              <a:avLst>
                <a:gd name="adj" fmla="val 15000"/>
              </a:avLst>
            </a:prstGeom>
            <a:solidFill>
              <a:srgbClr val="41414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Predictive</a:t>
              </a:r>
            </a:p>
          </p:txBody>
        </p:sp>
        <p:sp>
          <p:nvSpPr>
            <p:cNvPr id="525" name="Prescriptive"/>
            <p:cNvSpPr/>
            <p:nvPr/>
          </p:nvSpPr>
          <p:spPr>
            <a:xfrm>
              <a:off x="12333751" y="1494121"/>
              <a:ext cx="2916856" cy="1129411"/>
            </a:xfrm>
            <a:prstGeom prst="roundRect">
              <a:avLst>
                <a:gd name="adj" fmla="val 15000"/>
              </a:avLst>
            </a:prstGeom>
            <a:solidFill>
              <a:srgbClr val="41414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Prescriptive</a:t>
              </a:r>
            </a:p>
          </p:txBody>
        </p:sp>
        <p:sp>
          <p:nvSpPr>
            <p:cNvPr id="526" name="Line"/>
            <p:cNvSpPr/>
            <p:nvPr/>
          </p:nvSpPr>
          <p:spPr>
            <a:xfrm flipV="1">
              <a:off x="8705091" y="746947"/>
              <a:ext cx="1" cy="7380714"/>
            </a:xfrm>
            <a:prstGeom prst="line">
              <a:avLst/>
            </a:prstGeom>
            <a:noFill/>
            <a:ln w="63500" cap="flat">
              <a:solidFill>
                <a:srgbClr val="F6CD38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528" name="Analytic Value Escalator"/>
          <p:cNvSpPr txBox="1"/>
          <p:nvPr/>
        </p:nvSpPr>
        <p:spPr>
          <a:xfrm>
            <a:off x="4018441" y="182682"/>
            <a:ext cx="15848890" cy="1787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200" b="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Analytic Value Escalator</a:t>
            </a:r>
          </a:p>
        </p:txBody>
      </p:sp>
    </p:spTree>
    <p:extLst>
      <p:ext uri="{BB962C8B-B14F-4D97-AF65-F5344CB8AC3E}">
        <p14:creationId xmlns:p14="http://schemas.microsoft.com/office/powerpoint/2010/main" val="4951268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Types of Machin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Types of Machine Learning</a:t>
            </a:r>
          </a:p>
        </p:txBody>
      </p:sp>
      <p:sp>
        <p:nvSpPr>
          <p:cNvPr id="531" name="Trained with human intervention or not: Supervised, Unsupervised, Reinforcement Learn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Trained with human intervention or not</a:t>
            </a:r>
            <a:r>
              <a:rPr dirty="0"/>
              <a:t>: Supervised, Unsupervised, </a:t>
            </a:r>
            <a:endParaRPr lang="en-US" dirty="0"/>
          </a:p>
          <a:p>
            <a:r>
              <a:rPr lang="en-MY" b="1" dirty="0"/>
              <a:t>Static or Dynamic systems</a:t>
            </a:r>
            <a:r>
              <a:rPr lang="en-MY" dirty="0"/>
              <a:t>: Batch vs Online learners</a:t>
            </a:r>
          </a:p>
          <a:p>
            <a:r>
              <a:rPr b="1" dirty="0"/>
              <a:t>Learn from patterns or compare with known data points</a:t>
            </a:r>
            <a:r>
              <a:rPr dirty="0"/>
              <a:t>: Instance-based vs model-based</a:t>
            </a:r>
          </a:p>
        </p:txBody>
      </p:sp>
    </p:spTree>
    <p:extLst>
      <p:ext uri="{BB962C8B-B14F-4D97-AF65-F5344CB8AC3E}">
        <p14:creationId xmlns:p14="http://schemas.microsoft.com/office/powerpoint/2010/main" val="176179700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960" y="4822538"/>
            <a:ext cx="11249895" cy="6014796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Connection Line"/>
          <p:cNvSpPr/>
          <p:nvPr/>
        </p:nvSpPr>
        <p:spPr>
          <a:xfrm>
            <a:off x="11551708" y="6216245"/>
            <a:ext cx="1280584" cy="1280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9" h="20419" extrusionOk="0">
                <a:moveTo>
                  <a:pt x="169" y="20419"/>
                </a:moveTo>
                <a:cubicBezTo>
                  <a:pt x="-1181" y="5569"/>
                  <a:pt x="5569" y="-1181"/>
                  <a:pt x="20419" y="169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43" name="Connection Line"/>
          <p:cNvSpPr/>
          <p:nvPr/>
        </p:nvSpPr>
        <p:spPr>
          <a:xfrm>
            <a:off x="11678708" y="6343245"/>
            <a:ext cx="1280584" cy="1280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9" h="20419" extrusionOk="0">
                <a:moveTo>
                  <a:pt x="169" y="20419"/>
                </a:moveTo>
                <a:cubicBezTo>
                  <a:pt x="-1181" y="5569"/>
                  <a:pt x="5569" y="-1181"/>
                  <a:pt x="20419" y="169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540" name="Group"/>
          <p:cNvGrpSpPr/>
          <p:nvPr/>
        </p:nvGrpSpPr>
        <p:grpSpPr>
          <a:xfrm>
            <a:off x="3723484" y="6291740"/>
            <a:ext cx="3230741" cy="2777555"/>
            <a:chOff x="0" y="0"/>
            <a:chExt cx="3230740" cy="2777553"/>
          </a:xfrm>
        </p:grpSpPr>
        <p:sp>
          <p:nvSpPr>
            <p:cNvPr id="536" name="Letter"/>
            <p:cNvSpPr/>
            <p:nvPr/>
          </p:nvSpPr>
          <p:spPr>
            <a:xfrm>
              <a:off x="435266" y="1079901"/>
              <a:ext cx="1481000" cy="936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4" y="0"/>
                  </a:moveTo>
                  <a:lnTo>
                    <a:pt x="10803" y="12213"/>
                  </a:lnTo>
                  <a:lnTo>
                    <a:pt x="20856" y="0"/>
                  </a:lnTo>
                  <a:lnTo>
                    <a:pt x="744" y="0"/>
                  </a:lnTo>
                  <a:close/>
                  <a:moveTo>
                    <a:pt x="0" y="157"/>
                  </a:moveTo>
                  <a:lnTo>
                    <a:pt x="0" y="21418"/>
                  </a:lnTo>
                  <a:cubicBezTo>
                    <a:pt x="0" y="21518"/>
                    <a:pt x="52" y="21600"/>
                    <a:pt x="115" y="21600"/>
                  </a:cubicBezTo>
                  <a:lnTo>
                    <a:pt x="21485" y="21600"/>
                  </a:lnTo>
                  <a:cubicBezTo>
                    <a:pt x="21548" y="21600"/>
                    <a:pt x="21600" y="21518"/>
                    <a:pt x="21600" y="21418"/>
                  </a:cubicBezTo>
                  <a:lnTo>
                    <a:pt x="21600" y="157"/>
                  </a:lnTo>
                  <a:lnTo>
                    <a:pt x="10976" y="13181"/>
                  </a:lnTo>
                  <a:cubicBezTo>
                    <a:pt x="10924" y="13245"/>
                    <a:pt x="10861" y="13272"/>
                    <a:pt x="10797" y="13272"/>
                  </a:cubicBezTo>
                  <a:cubicBezTo>
                    <a:pt x="10734" y="13272"/>
                    <a:pt x="10669" y="13233"/>
                    <a:pt x="10612" y="13170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rgbClr val="5E5E5E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37" name="?"/>
            <p:cNvSpPr/>
            <p:nvPr/>
          </p:nvSpPr>
          <p:spPr>
            <a:xfrm>
              <a:off x="2147035" y="0"/>
              <a:ext cx="1083706" cy="739270"/>
            </a:xfrm>
            <a:prstGeom prst="roundRect">
              <a:avLst>
                <a:gd name="adj" fmla="val 21989"/>
              </a:avLst>
            </a:prstGeom>
            <a:solidFill>
              <a:srgbClr val="FFFFFF"/>
            </a:solidFill>
            <a:ln w="88900" cap="flat">
              <a:solidFill>
                <a:schemeClr val="accent4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5E5E5E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?</a:t>
              </a:r>
            </a:p>
          </p:txBody>
        </p:sp>
        <p:cxnSp>
          <p:nvCxnSpPr>
            <p:cNvPr id="538" name="Connection Line"/>
            <p:cNvCxnSpPr>
              <a:stCxn id="536" idx="0"/>
              <a:endCxn id="537" idx="0"/>
            </p:cNvCxnSpPr>
            <p:nvPr/>
          </p:nvCxnSpPr>
          <p:spPr>
            <a:xfrm flipV="1">
              <a:off x="1175765" y="369634"/>
              <a:ext cx="1513123" cy="117838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39" name="New Instance"/>
            <p:cNvSpPr txBox="1"/>
            <p:nvPr/>
          </p:nvSpPr>
          <p:spPr>
            <a:xfrm>
              <a:off x="-1" y="2229805"/>
              <a:ext cx="2351533" cy="5477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New Instance</a:t>
              </a:r>
            </a:p>
          </p:txBody>
        </p:sp>
      </p:grpSp>
      <p:sp>
        <p:nvSpPr>
          <p:cNvPr id="541" name="Supervised Learning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74541132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Introduction to Machin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Machine Learning Flow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680004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48115-3929-5D44-93F2-48EFD222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2"/>
            <a:ext cx="21031200" cy="1793252"/>
          </a:xfrm>
        </p:spPr>
        <p:txBody>
          <a:bodyPr>
            <a:normAutofit fontScale="90000"/>
          </a:bodyPr>
          <a:lstStyle/>
          <a:p>
            <a:r>
              <a:rPr lang="en-GB" dirty="0"/>
              <a:t>Flowchart of ML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8E0B9E-AB71-5C41-89AE-0F2C68A0F387}"/>
              </a:ext>
            </a:extLst>
          </p:cNvPr>
          <p:cNvSpPr/>
          <p:nvPr/>
        </p:nvSpPr>
        <p:spPr>
          <a:xfrm>
            <a:off x="2574445" y="3298288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Problem Identification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5E36ED-E8E7-6E49-BF80-C69D839A9C32}"/>
              </a:ext>
            </a:extLst>
          </p:cNvPr>
          <p:cNvSpPr/>
          <p:nvPr/>
        </p:nvSpPr>
        <p:spPr>
          <a:xfrm>
            <a:off x="2574443" y="7490278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Data Cleansing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2518DC-E019-5C4F-938A-FD74E031E482}"/>
              </a:ext>
            </a:extLst>
          </p:cNvPr>
          <p:cNvSpPr/>
          <p:nvPr/>
        </p:nvSpPr>
        <p:spPr>
          <a:xfrm>
            <a:off x="2574443" y="5394282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Data Collection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DB62F7-B3F8-7F4F-A71F-0D2D45FFED47}"/>
              </a:ext>
            </a:extLst>
          </p:cNvPr>
          <p:cNvSpPr/>
          <p:nvPr/>
        </p:nvSpPr>
        <p:spPr>
          <a:xfrm>
            <a:off x="9252333" y="5459594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Prepare data for 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A43C85-5EA3-E542-9069-296E3CA166C2}"/>
              </a:ext>
            </a:extLst>
          </p:cNvPr>
          <p:cNvSpPr/>
          <p:nvPr/>
        </p:nvSpPr>
        <p:spPr>
          <a:xfrm>
            <a:off x="9252335" y="3327970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Feature Engineering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73E032-1160-844D-8F1F-DFBA36C9C7C3}"/>
              </a:ext>
            </a:extLst>
          </p:cNvPr>
          <p:cNvSpPr/>
          <p:nvPr/>
        </p:nvSpPr>
        <p:spPr>
          <a:xfrm>
            <a:off x="2633825" y="9612994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Data Analysis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6BD9F4F7-BC5D-CF42-B094-A708E0CF6B0A}"/>
              </a:ext>
            </a:extLst>
          </p:cNvPr>
          <p:cNvCxnSpPr>
            <a:cxnSpLocks/>
            <a:endCxn id="6" idx="0"/>
          </p:cNvCxnSpPr>
          <p:nvPr/>
        </p:nvCxnSpPr>
        <p:spPr>
          <a:xfrm rot="16200000" flipH="1">
            <a:off x="4355738" y="5073644"/>
            <a:ext cx="641272" cy="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E8D696C2-25B2-3742-84F0-32A49CA152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55736" y="7139956"/>
            <a:ext cx="641272" cy="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664578B5-605B-B643-9B24-B060871C4905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4340898" y="9250794"/>
            <a:ext cx="670956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F0B1767-C42B-1A47-B647-7C4D73CB7C5D}"/>
              </a:ext>
            </a:extLst>
          </p:cNvPr>
          <p:cNvSpPr/>
          <p:nvPr/>
        </p:nvSpPr>
        <p:spPr>
          <a:xfrm>
            <a:off x="9252331" y="9615966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Performance measure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D26743-EE41-2D4A-ADC3-7F65BE8D6C88}"/>
              </a:ext>
            </a:extLst>
          </p:cNvPr>
          <p:cNvSpPr/>
          <p:nvPr/>
        </p:nvSpPr>
        <p:spPr>
          <a:xfrm>
            <a:off x="9252333" y="7484342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Split data to train and test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8142FF-F451-0641-AEE8-1FBABA0272E6}"/>
              </a:ext>
            </a:extLst>
          </p:cNvPr>
          <p:cNvSpPr/>
          <p:nvPr/>
        </p:nvSpPr>
        <p:spPr>
          <a:xfrm>
            <a:off x="16064811" y="5429912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Test Model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99751E-5B76-BC4B-B52A-F99DE8F363E2}"/>
              </a:ext>
            </a:extLst>
          </p:cNvPr>
          <p:cNvSpPr/>
          <p:nvPr/>
        </p:nvSpPr>
        <p:spPr>
          <a:xfrm>
            <a:off x="16064813" y="3298288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Build Model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3CAE6C-5070-C544-8E07-C988DCA17508}"/>
              </a:ext>
            </a:extLst>
          </p:cNvPr>
          <p:cNvSpPr/>
          <p:nvPr/>
        </p:nvSpPr>
        <p:spPr>
          <a:xfrm>
            <a:off x="16064809" y="9586284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Test and validate model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DECF3E-CC8A-C647-A47E-1E99199D76C0}"/>
              </a:ext>
            </a:extLst>
          </p:cNvPr>
          <p:cNvSpPr/>
          <p:nvPr/>
        </p:nvSpPr>
        <p:spPr>
          <a:xfrm>
            <a:off x="16064811" y="7454660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Refine and Optimize Model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9F7D1C7F-5F27-164A-848D-028C11170B76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6837690" y="4040489"/>
            <a:ext cx="2414644" cy="6285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E3C33B01-40B1-494D-96BD-4C61951A1B0E}"/>
              </a:ext>
            </a:extLst>
          </p:cNvPr>
          <p:cNvCxnSpPr>
            <a:cxnSpLocks/>
          </p:cNvCxnSpPr>
          <p:nvPr/>
        </p:nvCxnSpPr>
        <p:spPr>
          <a:xfrm rot="5400000">
            <a:off x="10991082" y="5088486"/>
            <a:ext cx="670956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B027EF9-8C89-B84D-BB1E-6A9908A4BB5F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>
          <a:xfrm rot="5400000">
            <a:off x="11054413" y="7184485"/>
            <a:ext cx="599710" cy="254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42A200E8-E286-784B-A410-9B25CCCF7CCF}"/>
              </a:ext>
            </a:extLst>
          </p:cNvPr>
          <p:cNvCxnSpPr>
            <a:cxnSpLocks/>
            <a:stCxn id="23" idx="2"/>
          </p:cNvCxnSpPr>
          <p:nvPr/>
        </p:nvCxnSpPr>
        <p:spPr>
          <a:xfrm rot="5400000">
            <a:off x="10988604" y="9247333"/>
            <a:ext cx="703616" cy="277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1031A3C9-5571-344A-BA0A-0B08AE0E340C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 flipV="1">
            <a:off x="13456196" y="4010808"/>
            <a:ext cx="2608616" cy="63176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43D87C7C-1382-BE40-9F27-C2C6CBBA74E5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 rot="5400000">
            <a:off x="17813455" y="5076618"/>
            <a:ext cx="706586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C853CE07-A299-7F48-B96C-1FF92920FF45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 rot="5400000">
            <a:off x="17866891" y="7154803"/>
            <a:ext cx="599710" cy="254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67F013A7-0A1C-C84A-AB50-0E371D4D8654}"/>
              </a:ext>
            </a:extLst>
          </p:cNvPr>
          <p:cNvCxnSpPr>
            <a:cxnSpLocks/>
            <a:stCxn id="27" idx="2"/>
            <a:endCxn id="26" idx="0"/>
          </p:cNvCxnSpPr>
          <p:nvPr/>
        </p:nvCxnSpPr>
        <p:spPr>
          <a:xfrm rot="5400000">
            <a:off x="17813453" y="9232990"/>
            <a:ext cx="706586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DE8109E5-172F-184C-9434-BFE2FD2D2EF9}"/>
              </a:ext>
            </a:extLst>
          </p:cNvPr>
          <p:cNvCxnSpPr>
            <a:cxnSpLocks/>
            <a:stCxn id="26" idx="3"/>
            <a:endCxn id="25" idx="3"/>
          </p:cNvCxnSpPr>
          <p:nvPr/>
        </p:nvCxnSpPr>
        <p:spPr>
          <a:xfrm flipV="1">
            <a:off x="20268674" y="4010807"/>
            <a:ext cx="4" cy="6287996"/>
          </a:xfrm>
          <a:prstGeom prst="bentConnector3">
            <a:avLst>
              <a:gd name="adj1" fmla="val 1143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3F77349B-5025-9845-9C82-7CE438E6D59B}"/>
              </a:ext>
            </a:extLst>
          </p:cNvPr>
          <p:cNvSpPr/>
          <p:nvPr/>
        </p:nvSpPr>
        <p:spPr>
          <a:xfrm>
            <a:off x="16052111" y="11777278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Build API connector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3B1D3D0-6732-AD42-B893-6C7F6BADDAF6}"/>
              </a:ext>
            </a:extLst>
          </p:cNvPr>
          <p:cNvSpPr/>
          <p:nvPr/>
        </p:nvSpPr>
        <p:spPr>
          <a:xfrm>
            <a:off x="10556639" y="11771338"/>
            <a:ext cx="4203866" cy="142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Deploy model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1BF7CA79-95CF-7840-B26A-3C26520ADD64}"/>
              </a:ext>
            </a:extLst>
          </p:cNvPr>
          <p:cNvCxnSpPr>
            <a:cxnSpLocks/>
            <a:stCxn id="26" idx="2"/>
            <a:endCxn id="53" idx="0"/>
          </p:cNvCxnSpPr>
          <p:nvPr/>
        </p:nvCxnSpPr>
        <p:spPr>
          <a:xfrm rot="5400000">
            <a:off x="17777416" y="11387952"/>
            <a:ext cx="765956" cy="126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946672C5-C60C-FA4E-9905-B22E6D32D611}"/>
              </a:ext>
            </a:extLst>
          </p:cNvPr>
          <p:cNvCxnSpPr>
            <a:cxnSpLocks/>
            <a:stCxn id="53" idx="1"/>
            <a:endCxn id="54" idx="3"/>
          </p:cNvCxnSpPr>
          <p:nvPr/>
        </p:nvCxnSpPr>
        <p:spPr>
          <a:xfrm rot="10800000">
            <a:off x="14760507" y="12483857"/>
            <a:ext cx="1291606" cy="59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A30175B-AA7D-8A4C-AC40-7C876F1AEF93}"/>
              </a:ext>
            </a:extLst>
          </p:cNvPr>
          <p:cNvCxnSpPr>
            <a:cxnSpLocks/>
            <a:stCxn id="9" idx="1"/>
            <a:endCxn id="5" idx="1"/>
          </p:cNvCxnSpPr>
          <p:nvPr/>
        </p:nvCxnSpPr>
        <p:spPr>
          <a:xfrm rot="10800000">
            <a:off x="2574445" y="8202797"/>
            <a:ext cx="59382" cy="2122716"/>
          </a:xfrm>
          <a:prstGeom prst="bentConnector3">
            <a:avLst>
              <a:gd name="adj1" fmla="val 8699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819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bjectives"/>
          <p:cNvSpPr txBox="1">
            <a:spLocks noGrp="1"/>
          </p:cNvSpPr>
          <p:nvPr>
            <p:ph type="title"/>
          </p:nvPr>
        </p:nvSpPr>
        <p:spPr>
          <a:xfrm>
            <a:off x="1666881" y="209"/>
            <a:ext cx="20812126" cy="303600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0124" dirty="0"/>
              <a:t>Data Cleansing</a:t>
            </a:r>
            <a:endParaRPr sz="10124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10BA036-0A16-FD45-A05A-343A051B9E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089401"/>
              </p:ext>
            </p:extLst>
          </p:nvPr>
        </p:nvGraphicFramePr>
        <p:xfrm>
          <a:off x="2781466" y="4431970"/>
          <a:ext cx="19164136" cy="7077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8A104C-5E99-754F-8D60-3302269D3839}"/>
              </a:ext>
            </a:extLst>
          </p:cNvPr>
          <p:cNvSpPr txBox="1">
            <a:spLocks/>
          </p:cNvSpPr>
          <p:nvPr/>
        </p:nvSpPr>
        <p:spPr>
          <a:xfrm>
            <a:off x="1364344" y="2800098"/>
            <a:ext cx="22481308" cy="11425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/>
              <a:t>Once imported as a pandas data frame, look out for:</a:t>
            </a:r>
          </a:p>
          <a:p>
            <a:pPr marL="0" indent="0">
              <a:buNone/>
            </a:pPr>
            <a:endParaRPr lang="en-GB" sz="5600" dirty="0"/>
          </a:p>
        </p:txBody>
      </p:sp>
    </p:spTree>
    <p:extLst>
      <p:ext uri="{BB962C8B-B14F-4D97-AF65-F5344CB8AC3E}">
        <p14:creationId xmlns:p14="http://schemas.microsoft.com/office/powerpoint/2010/main" val="238244009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1"/>
            <a:ext cx="21031200" cy="2651126"/>
          </a:xfrm>
        </p:spPr>
        <p:txBody>
          <a:bodyPr>
            <a:normAutofit/>
          </a:bodyPr>
          <a:lstStyle/>
          <a:p>
            <a:r>
              <a:rPr lang="en-GB" sz="10800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366A0-D95A-8C4A-BE9B-03026B77E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</p:spPr>
        <p:txBody>
          <a:bodyPr>
            <a:normAutofit/>
          </a:bodyPr>
          <a:lstStyle/>
          <a:p>
            <a:r>
              <a:rPr lang="en-GB" dirty="0"/>
              <a:t>EDA</a:t>
            </a:r>
          </a:p>
          <a:p>
            <a:r>
              <a:rPr lang="en-GB" dirty="0"/>
              <a:t>Descriptive Stats</a:t>
            </a:r>
          </a:p>
          <a:p>
            <a:r>
              <a:rPr lang="en-GB" dirty="0"/>
              <a:t>Categorical vs continuous vs time data </a:t>
            </a:r>
          </a:p>
          <a:p>
            <a:r>
              <a:rPr lang="en-GB" dirty="0"/>
              <a:t>Plot Visuals</a:t>
            </a:r>
          </a:p>
          <a:p>
            <a:r>
              <a:rPr lang="en-GB" dirty="0"/>
              <a:t>Also run </a:t>
            </a:r>
            <a:r>
              <a:rPr lang="en-GB" dirty="0" err="1"/>
              <a:t>dataframe.info</a:t>
            </a:r>
            <a:r>
              <a:rPr lang="en-GB" dirty="0"/>
              <a:t> or </a:t>
            </a:r>
            <a:r>
              <a:rPr lang="en-GB" dirty="0" err="1"/>
              <a:t>dataframe.describe</a:t>
            </a:r>
            <a:r>
              <a:rPr lang="en-GB" dirty="0"/>
              <a:t> to get better information</a:t>
            </a:r>
          </a:p>
        </p:txBody>
      </p:sp>
    </p:spTree>
    <p:extLst>
      <p:ext uri="{BB962C8B-B14F-4D97-AF65-F5344CB8AC3E}">
        <p14:creationId xmlns:p14="http://schemas.microsoft.com/office/powerpoint/2010/main" val="384418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About the Speak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About the Speaker</a:t>
            </a:r>
          </a:p>
        </p:txBody>
      </p:sp>
    </p:spTree>
    <p:extLst>
      <p:ext uri="{BB962C8B-B14F-4D97-AF65-F5344CB8AC3E}">
        <p14:creationId xmlns:p14="http://schemas.microsoft.com/office/powerpoint/2010/main" val="351357814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1"/>
            <a:ext cx="21031200" cy="2651126"/>
          </a:xfrm>
        </p:spPr>
        <p:txBody>
          <a:bodyPr>
            <a:normAutofit/>
          </a:bodyPr>
          <a:lstStyle/>
          <a:p>
            <a:r>
              <a:rPr lang="en-GB" sz="10800" dirty="0"/>
              <a:t>Split Data to Train and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52866-0C4C-254C-AF78-C98C5D79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</p:spPr>
        <p:txBody>
          <a:bodyPr>
            <a:normAutofit/>
          </a:bodyPr>
          <a:lstStyle/>
          <a:p>
            <a:r>
              <a:rPr lang="en-GB" dirty="0"/>
              <a:t>Split to train and test</a:t>
            </a:r>
          </a:p>
          <a:p>
            <a:r>
              <a:rPr lang="en-GB" dirty="0"/>
              <a:t>General rule: work only with train set, never touch the test set</a:t>
            </a:r>
          </a:p>
          <a:p>
            <a:r>
              <a:rPr lang="en-GB" dirty="0"/>
              <a:t>Split the dataset into 70-90% training set and the balance as testing set depending on your data size. </a:t>
            </a:r>
          </a:p>
          <a:p>
            <a:r>
              <a:rPr lang="en-GB" b="1" dirty="0"/>
              <a:t>Put the test set away and from now on, work only with the training set</a:t>
            </a:r>
          </a:p>
        </p:txBody>
      </p:sp>
    </p:spTree>
    <p:extLst>
      <p:ext uri="{BB962C8B-B14F-4D97-AF65-F5344CB8AC3E}">
        <p14:creationId xmlns:p14="http://schemas.microsoft.com/office/powerpoint/2010/main" val="439272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bjectives"/>
          <p:cNvSpPr txBox="1">
            <a:spLocks noGrp="1"/>
          </p:cNvSpPr>
          <p:nvPr>
            <p:ph type="title"/>
          </p:nvPr>
        </p:nvSpPr>
        <p:spPr>
          <a:xfrm>
            <a:off x="1666881" y="209"/>
            <a:ext cx="20812126" cy="303600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0124" dirty="0"/>
              <a:t>Data Preprocessing</a:t>
            </a:r>
            <a:endParaRPr sz="10124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10BA036-0A16-FD45-A05A-343A051B9E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3528705"/>
              </p:ext>
            </p:extLst>
          </p:nvPr>
        </p:nvGraphicFramePr>
        <p:xfrm>
          <a:off x="2757716" y="3942606"/>
          <a:ext cx="19164136" cy="7077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8A104C-5E99-754F-8D60-3302269D3839}"/>
              </a:ext>
            </a:extLst>
          </p:cNvPr>
          <p:cNvSpPr txBox="1">
            <a:spLocks/>
          </p:cNvSpPr>
          <p:nvPr/>
        </p:nvSpPr>
        <p:spPr>
          <a:xfrm>
            <a:off x="1364344" y="2800098"/>
            <a:ext cx="22481308" cy="11425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/>
              <a:t>Once analysed, you may need to pre-process the data to :</a:t>
            </a:r>
          </a:p>
          <a:p>
            <a:pPr marL="0" indent="0">
              <a:buNone/>
            </a:pPr>
            <a:endParaRPr lang="en-GB" sz="5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77070-BB33-C047-8162-8AF3A7AC2502}"/>
              </a:ext>
            </a:extLst>
          </p:cNvPr>
          <p:cNvSpPr txBox="1">
            <a:spLocks/>
          </p:cNvSpPr>
          <p:nvPr/>
        </p:nvSpPr>
        <p:spPr>
          <a:xfrm>
            <a:off x="1099130" y="11437413"/>
            <a:ext cx="22481308" cy="17402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5600" dirty="0"/>
              <a:t>Best approach is to write a Python Function for this so that it is repeatable on the testing set</a:t>
            </a:r>
          </a:p>
        </p:txBody>
      </p:sp>
    </p:spTree>
    <p:extLst>
      <p:ext uri="{BB962C8B-B14F-4D97-AF65-F5344CB8AC3E}">
        <p14:creationId xmlns:p14="http://schemas.microsoft.com/office/powerpoint/2010/main" val="396580526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1"/>
            <a:ext cx="21031200" cy="2651126"/>
          </a:xfrm>
        </p:spPr>
        <p:txBody>
          <a:bodyPr>
            <a:normAutofit/>
          </a:bodyPr>
          <a:lstStyle/>
          <a:p>
            <a:r>
              <a:rPr lang="en-GB" sz="10800" dirty="0"/>
              <a:t>Feature Engineering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F0CABB-0C25-BF4F-A943-47C84F7A6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25431"/>
              </p:ext>
            </p:extLst>
          </p:nvPr>
        </p:nvGraphicFramePr>
        <p:xfrm>
          <a:off x="910107" y="2984794"/>
          <a:ext cx="22563786" cy="4870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1262">
                  <a:extLst>
                    <a:ext uri="{9D8B030D-6E8A-4147-A177-3AD203B41FA5}">
                      <a16:colId xmlns:a16="http://schemas.microsoft.com/office/drawing/2014/main" val="2658022588"/>
                    </a:ext>
                  </a:extLst>
                </a:gridCol>
                <a:gridCol w="7521262">
                  <a:extLst>
                    <a:ext uri="{9D8B030D-6E8A-4147-A177-3AD203B41FA5}">
                      <a16:colId xmlns:a16="http://schemas.microsoft.com/office/drawing/2014/main" val="53610512"/>
                    </a:ext>
                  </a:extLst>
                </a:gridCol>
                <a:gridCol w="7521262">
                  <a:extLst>
                    <a:ext uri="{9D8B030D-6E8A-4147-A177-3AD203B41FA5}">
                      <a16:colId xmlns:a16="http://schemas.microsoft.com/office/drawing/2014/main" val="322606464"/>
                    </a:ext>
                  </a:extLst>
                </a:gridCol>
              </a:tblGrid>
              <a:tr h="522215">
                <a:tc>
                  <a:txBody>
                    <a:bodyPr/>
                    <a:lstStyle/>
                    <a:p>
                      <a:r>
                        <a:rPr lang="en-GB" sz="3200" dirty="0"/>
                        <a:t>Create new Features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Strings to word vectors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Combine features/dimensionality reduction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634291140"/>
                  </a:ext>
                </a:extLst>
              </a:tr>
              <a:tr h="3711938">
                <a:tc>
                  <a:txBody>
                    <a:bodyPr/>
                    <a:lstStyle/>
                    <a:p>
                      <a:r>
                        <a:rPr lang="en-GB" sz="3200" b="0" dirty="0"/>
                        <a:t>Create new features to check how it affects the target variable or how it affects between features. 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GB" sz="3200" b="0" dirty="0"/>
                        <a:t>ML algorithms generally do not work with strings and you need numbers for that reason. 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GB" sz="3200" b="0" dirty="0"/>
                        <a:t>Sometimes, you may also see a direct correlation between features, </a:t>
                      </a:r>
                      <a:r>
                        <a:rPr lang="en-GB" sz="3200" b="0" dirty="0" err="1"/>
                        <a:t>i.e</a:t>
                      </a:r>
                      <a:r>
                        <a:rPr lang="en-GB" sz="3200" b="0" dirty="0"/>
                        <a:t> one feature can be directly explained by another feature. 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96695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39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300943"/>
            <a:ext cx="21031200" cy="1643606"/>
          </a:xfrm>
        </p:spPr>
        <p:txBody>
          <a:bodyPr>
            <a:normAutofit fontScale="90000"/>
          </a:bodyPr>
          <a:lstStyle/>
          <a:p>
            <a:r>
              <a:rPr lang="en-GB" sz="10800" dirty="0"/>
              <a:t>Prepare Data for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2FDA7-A699-924C-A610-84F4AF60D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</p:spPr>
        <p:txBody>
          <a:bodyPr>
            <a:normAutofit/>
          </a:bodyPr>
          <a:lstStyle/>
          <a:p>
            <a:r>
              <a:rPr lang="en-GB" dirty="0"/>
              <a:t>Scaled Features, no null values</a:t>
            </a:r>
          </a:p>
          <a:p>
            <a:r>
              <a:rPr lang="en-GB" dirty="0"/>
              <a:t>Check the number of rows and see if they match the training dataset</a:t>
            </a:r>
          </a:p>
          <a:p>
            <a:r>
              <a:rPr lang="en-GB" dirty="0"/>
              <a:t>Define a naïve model</a:t>
            </a:r>
          </a:p>
        </p:txBody>
      </p:sp>
    </p:spTree>
    <p:extLst>
      <p:ext uri="{BB962C8B-B14F-4D97-AF65-F5344CB8AC3E}">
        <p14:creationId xmlns:p14="http://schemas.microsoft.com/office/powerpoint/2010/main" val="974528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1"/>
            <a:ext cx="21031200" cy="2651126"/>
          </a:xfrm>
        </p:spPr>
        <p:txBody>
          <a:bodyPr>
            <a:normAutofit/>
          </a:bodyPr>
          <a:lstStyle/>
          <a:p>
            <a:r>
              <a:rPr lang="en-GB" sz="10800" dirty="0"/>
              <a:t>Define Performance Measure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9587A5-1BDE-9541-9B3B-66AB431A5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494533"/>
              </p:ext>
            </p:extLst>
          </p:nvPr>
        </p:nvGraphicFramePr>
        <p:xfrm>
          <a:off x="2671011" y="3874168"/>
          <a:ext cx="16935466" cy="5438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7733">
                  <a:extLst>
                    <a:ext uri="{9D8B030D-6E8A-4147-A177-3AD203B41FA5}">
                      <a16:colId xmlns:a16="http://schemas.microsoft.com/office/drawing/2014/main" val="1814452450"/>
                    </a:ext>
                  </a:extLst>
                </a:gridCol>
                <a:gridCol w="8467733">
                  <a:extLst>
                    <a:ext uri="{9D8B030D-6E8A-4147-A177-3AD203B41FA5}">
                      <a16:colId xmlns:a16="http://schemas.microsoft.com/office/drawing/2014/main" val="1494937264"/>
                    </a:ext>
                  </a:extLst>
                </a:gridCol>
              </a:tblGrid>
              <a:tr h="822064">
                <a:tc>
                  <a:txBody>
                    <a:bodyPr/>
                    <a:lstStyle/>
                    <a:p>
                      <a:r>
                        <a:rPr lang="en-GB" sz="4000" dirty="0"/>
                        <a:t>Classification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GB" sz="4000" dirty="0"/>
                        <a:t>Regression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87790437"/>
                  </a:ext>
                </a:extLst>
              </a:tr>
              <a:tr h="4616210"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Precision score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Recall score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F1,F0.5,F2 score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Accuracy score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ROC-AUC score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GB" sz="40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Mean Absolute Error (MAE)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Mean Absolute Percentage Error (MAPE)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Mean Square Error (MSE)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Root MSE (RMSE)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R2 score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GB" sz="40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64607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321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1"/>
            <a:ext cx="21031200" cy="2651126"/>
          </a:xfrm>
        </p:spPr>
        <p:txBody>
          <a:bodyPr>
            <a:normAutofit/>
          </a:bodyPr>
          <a:lstStyle/>
          <a:p>
            <a:r>
              <a:rPr lang="en-GB" sz="10800" dirty="0"/>
              <a:t>Build Model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10BCC51-495D-9047-ACFF-A69B88C46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913781"/>
              </p:ext>
            </p:extLst>
          </p:nvPr>
        </p:nvGraphicFramePr>
        <p:xfrm>
          <a:off x="3659236" y="3002814"/>
          <a:ext cx="16256000" cy="6432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814452450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494937264"/>
                    </a:ext>
                  </a:extLst>
                </a:gridCol>
              </a:tblGrid>
              <a:tr h="762107">
                <a:tc>
                  <a:txBody>
                    <a:bodyPr/>
                    <a:lstStyle/>
                    <a:p>
                      <a:r>
                        <a:rPr lang="en-GB" sz="4000" dirty="0"/>
                        <a:t>Classification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GB" sz="4000" dirty="0"/>
                        <a:t>Regression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87790437"/>
                  </a:ext>
                </a:extLst>
              </a:tr>
              <a:tr h="5639594"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Naïve Bayes classifier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Decision Tree, Random Forest Classifier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Support Vector Classifier (SVC)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>
                          <a:solidFill>
                            <a:srgbClr val="FF0000"/>
                          </a:solidFill>
                        </a:rPr>
                        <a:t>Logistic Regression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>
                          <a:solidFill>
                            <a:srgbClr val="FF0000"/>
                          </a:solidFill>
                        </a:rPr>
                        <a:t>Linear or Polynomial Regression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Ridge or Lasso Regression for regularized model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Gaussian Naïve Bayes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Support Vector Regression (poly kernel)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4000" dirty="0"/>
                        <a:t>Decision Tree Regressor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64607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234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1"/>
            <a:ext cx="21031200" cy="2651126"/>
          </a:xfrm>
        </p:spPr>
        <p:txBody>
          <a:bodyPr>
            <a:normAutofit/>
          </a:bodyPr>
          <a:lstStyle/>
          <a:p>
            <a:r>
              <a:rPr lang="en-GB" sz="10800" dirty="0"/>
              <a:t>Test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CA44D-940A-5348-AF92-CE211FEAA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</p:spPr>
        <p:txBody>
          <a:bodyPr>
            <a:normAutofit/>
          </a:bodyPr>
          <a:lstStyle/>
          <a:p>
            <a:r>
              <a:rPr lang="en-GB" dirty="0"/>
              <a:t>Test the model using cross validation method</a:t>
            </a:r>
          </a:p>
          <a:p>
            <a:r>
              <a:rPr lang="en-GB" dirty="0"/>
              <a:t>against a few different algorithms for this basic model</a:t>
            </a:r>
          </a:p>
          <a:p>
            <a:r>
              <a:rPr lang="en-GB" dirty="0"/>
              <a:t>Select the best model to move on to the next step</a:t>
            </a:r>
          </a:p>
        </p:txBody>
      </p:sp>
    </p:spTree>
    <p:extLst>
      <p:ext uri="{BB962C8B-B14F-4D97-AF65-F5344CB8AC3E}">
        <p14:creationId xmlns:p14="http://schemas.microsoft.com/office/powerpoint/2010/main" val="4235622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1"/>
            <a:ext cx="21031200" cy="2651126"/>
          </a:xfrm>
        </p:spPr>
        <p:txBody>
          <a:bodyPr>
            <a:normAutofit/>
          </a:bodyPr>
          <a:lstStyle/>
          <a:p>
            <a:r>
              <a:rPr lang="en-GB" sz="10800" dirty="0"/>
              <a:t>Beware of Overfitting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A72E0-83F9-5A46-BCB4-D2B27239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253" y="3913475"/>
            <a:ext cx="20414688" cy="708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26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1"/>
            <a:ext cx="21031200" cy="2651126"/>
          </a:xfrm>
        </p:spPr>
        <p:txBody>
          <a:bodyPr>
            <a:normAutofit/>
          </a:bodyPr>
          <a:lstStyle/>
          <a:p>
            <a:r>
              <a:rPr lang="en-GB" sz="10800" dirty="0"/>
              <a:t>Bias vs Variance Trade Off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FB7D7-0D4E-6E4D-A457-FEF8E268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42" y="3332746"/>
            <a:ext cx="21298074" cy="9310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D9CCE-AA40-B745-98E4-543A1D16967E}"/>
              </a:ext>
            </a:extLst>
          </p:cNvPr>
          <p:cNvSpPr txBox="1"/>
          <p:nvPr/>
        </p:nvSpPr>
        <p:spPr>
          <a:xfrm>
            <a:off x="4503432" y="10383254"/>
            <a:ext cx="2859894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Underfitted Zone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7BC158-C590-CD48-996F-5439939895CD}"/>
              </a:ext>
            </a:extLst>
          </p:cNvPr>
          <p:cNvSpPr txBox="1"/>
          <p:nvPr/>
        </p:nvSpPr>
        <p:spPr>
          <a:xfrm>
            <a:off x="15075179" y="8538413"/>
            <a:ext cx="2859894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Overfitted Zone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863F3-8F69-2944-8B52-3E6F9C8DBF1A}"/>
              </a:ext>
            </a:extLst>
          </p:cNvPr>
          <p:cNvSpPr txBox="1"/>
          <p:nvPr/>
        </p:nvSpPr>
        <p:spPr>
          <a:xfrm>
            <a:off x="15075179" y="3101914"/>
            <a:ext cx="2859894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---&gt;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High Variance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Low Bias</a:t>
            </a:r>
            <a:endParaRPr kumimoji="0" 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582F5-070B-1143-AF9D-E6D234FC079B}"/>
              </a:ext>
            </a:extLst>
          </p:cNvPr>
          <p:cNvSpPr txBox="1"/>
          <p:nvPr/>
        </p:nvSpPr>
        <p:spPr>
          <a:xfrm>
            <a:off x="5506063" y="3157742"/>
            <a:ext cx="2859894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&lt;---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Low</a:t>
            </a: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Variance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High Bias</a:t>
            </a:r>
            <a:endParaRPr kumimoji="0" 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8967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1"/>
            <a:ext cx="21031200" cy="2651126"/>
          </a:xfrm>
        </p:spPr>
        <p:txBody>
          <a:bodyPr>
            <a:normAutofit/>
          </a:bodyPr>
          <a:lstStyle/>
          <a:p>
            <a:r>
              <a:rPr lang="en-GB" sz="10800" dirty="0"/>
              <a:t>Refine and Optimize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4DBD9-5548-7746-A74C-5A8E96EED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</p:spPr>
        <p:txBody>
          <a:bodyPr>
            <a:normAutofit/>
          </a:bodyPr>
          <a:lstStyle/>
          <a:p>
            <a:r>
              <a:rPr lang="en-GB" dirty="0"/>
              <a:t>Tune hyperparameter of the best model using grid search method and then tune it. </a:t>
            </a:r>
          </a:p>
          <a:p>
            <a:r>
              <a:rPr lang="en-GB" dirty="0"/>
              <a:t>Get the best parameters and then retest the model</a:t>
            </a:r>
          </a:p>
          <a:p>
            <a:r>
              <a:rPr lang="en-GB" dirty="0"/>
              <a:t>Record the performance</a:t>
            </a:r>
          </a:p>
        </p:txBody>
      </p:sp>
    </p:spTree>
    <p:extLst>
      <p:ext uri="{BB962C8B-B14F-4D97-AF65-F5344CB8AC3E}">
        <p14:creationId xmlns:p14="http://schemas.microsoft.com/office/powerpoint/2010/main" val="3451455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993" y="3588712"/>
            <a:ext cx="4429422" cy="1162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WorleyParsonsLogo.gif" descr="WorleyParsons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9522" y="3472926"/>
            <a:ext cx="5552151" cy="1394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2494" y="3486748"/>
            <a:ext cx="3834246" cy="102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654" y="3572961"/>
            <a:ext cx="3478743" cy="1193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9293" y="5523247"/>
            <a:ext cx="96012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6877" y="5848219"/>
            <a:ext cx="4671429" cy="1193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8398" y="8332387"/>
            <a:ext cx="3982991" cy="1394048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Professional Experienc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Professional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46171-90E7-4649-B048-E6CF8F47275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7" b="30736"/>
          <a:stretch/>
        </p:blipFill>
        <p:spPr>
          <a:xfrm>
            <a:off x="6827197" y="10943250"/>
            <a:ext cx="8534400" cy="18738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F78D86-2480-C84A-83F4-1B299DA002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47805" y="8055798"/>
            <a:ext cx="2282689" cy="1873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AE2E06-C340-FB4D-812D-94D345788D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89959" y="8009562"/>
            <a:ext cx="4279563" cy="222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4396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1"/>
            <a:ext cx="21031200" cy="2651126"/>
          </a:xfrm>
        </p:spPr>
        <p:txBody>
          <a:bodyPr>
            <a:normAutofit/>
          </a:bodyPr>
          <a:lstStyle/>
          <a:p>
            <a:r>
              <a:rPr lang="en-GB" sz="10800" dirty="0"/>
              <a:t>Test and Validate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80D39-F23B-6546-94FD-69A2618AB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</p:spPr>
        <p:txBody>
          <a:bodyPr>
            <a:normAutofit/>
          </a:bodyPr>
          <a:lstStyle/>
          <a:p>
            <a:r>
              <a:rPr lang="en-GB" dirty="0"/>
              <a:t>With the tuned model, retest using cross validation test and the untouched test sets. </a:t>
            </a:r>
          </a:p>
          <a:p>
            <a:r>
              <a:rPr lang="en-GB" dirty="0"/>
              <a:t>Inverse transform the model to test</a:t>
            </a:r>
          </a:p>
          <a:p>
            <a:r>
              <a:rPr lang="en-GB" dirty="0"/>
              <a:t>If satisfied can proceed to next step to build the API</a:t>
            </a:r>
          </a:p>
          <a:p>
            <a:r>
              <a:rPr lang="en-GB" dirty="0"/>
              <a:t>Otherwise select the next model and re-perform the iterative, build-tune-test process</a:t>
            </a:r>
          </a:p>
        </p:txBody>
      </p:sp>
    </p:spTree>
    <p:extLst>
      <p:ext uri="{BB962C8B-B14F-4D97-AF65-F5344CB8AC3E}">
        <p14:creationId xmlns:p14="http://schemas.microsoft.com/office/powerpoint/2010/main" val="63761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1"/>
            <a:ext cx="21031200" cy="2651126"/>
          </a:xfrm>
        </p:spPr>
        <p:txBody>
          <a:bodyPr>
            <a:normAutofit/>
          </a:bodyPr>
          <a:lstStyle/>
          <a:p>
            <a:r>
              <a:rPr lang="en-GB" sz="10800" dirty="0"/>
              <a:t>Repeat Iterative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49216-4D64-E54C-950C-7134B6321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</p:spPr>
        <p:txBody>
          <a:bodyPr>
            <a:normAutofit/>
          </a:bodyPr>
          <a:lstStyle/>
          <a:p>
            <a:r>
              <a:rPr lang="en-GB" dirty="0"/>
              <a:t>Repeat steps from building model =&gt; cross validation =&gt; tune hyper parameter =&gt; test and validate on testing set</a:t>
            </a:r>
          </a:p>
          <a:p>
            <a:r>
              <a:rPr lang="en-GB" dirty="0"/>
              <a:t>This is important so that you get the best model/output from the different algorithms available</a:t>
            </a:r>
          </a:p>
        </p:txBody>
      </p:sp>
    </p:spTree>
    <p:extLst>
      <p:ext uri="{BB962C8B-B14F-4D97-AF65-F5344CB8AC3E}">
        <p14:creationId xmlns:p14="http://schemas.microsoft.com/office/powerpoint/2010/main" val="1099431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1"/>
            <a:ext cx="21031200" cy="2651126"/>
          </a:xfrm>
        </p:spPr>
        <p:txBody>
          <a:bodyPr>
            <a:normAutofit/>
          </a:bodyPr>
          <a:lstStyle/>
          <a:p>
            <a:r>
              <a:rPr lang="en-GB" sz="10800" dirty="0"/>
              <a:t>Build API and Deploy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9D2EF-130C-2744-94D5-DA82DCD69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</p:spPr>
        <p:txBody>
          <a:bodyPr>
            <a:normAutofit/>
          </a:bodyPr>
          <a:lstStyle/>
          <a:p>
            <a:r>
              <a:rPr lang="en-GB" dirty="0"/>
              <a:t>Deploy Machine Learning model using Flask as an API</a:t>
            </a:r>
          </a:p>
          <a:p>
            <a:r>
              <a:rPr lang="en-GB" dirty="0"/>
              <a:t>Flask is a Python web interface that you can easily use to deploy machine learning models built in Python.</a:t>
            </a:r>
          </a:p>
          <a:p>
            <a:r>
              <a:rPr lang="en-GB" dirty="0"/>
              <a:t>The final model can look like a website with the inputs as in the idea page, and the output will give out possible sales return</a:t>
            </a:r>
          </a:p>
        </p:txBody>
      </p:sp>
    </p:spTree>
    <p:extLst>
      <p:ext uri="{BB962C8B-B14F-4D97-AF65-F5344CB8AC3E}">
        <p14:creationId xmlns:p14="http://schemas.microsoft.com/office/powerpoint/2010/main" val="1151055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Introduction to Machin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Unsupervised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65920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095" y="3302877"/>
            <a:ext cx="6871611" cy="7662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107" y="3520097"/>
            <a:ext cx="6871611" cy="7571498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Unsupervised Learning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52720079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F015-656A-BC40-A5F4-3382C01C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4" y="1"/>
            <a:ext cx="21031200" cy="2651126"/>
          </a:xfrm>
        </p:spPr>
        <p:txBody>
          <a:bodyPr>
            <a:normAutofit/>
          </a:bodyPr>
          <a:lstStyle/>
          <a:p>
            <a:r>
              <a:rPr lang="en-GB" sz="10800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9D2EF-130C-2744-94D5-DA82DCD69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</p:spPr>
        <p:txBody>
          <a:bodyPr>
            <a:normAutofit/>
          </a:bodyPr>
          <a:lstStyle/>
          <a:p>
            <a:r>
              <a:rPr lang="en-GB" dirty="0"/>
              <a:t>One of the most used algorithms in unsupervised learning is k-means clustering</a:t>
            </a:r>
          </a:p>
          <a:p>
            <a:r>
              <a:rPr lang="en-GB" dirty="0"/>
              <a:t>There are also other types for example hierarchical clustering, DBSCAN etc</a:t>
            </a:r>
          </a:p>
        </p:txBody>
      </p:sp>
    </p:spTree>
    <p:extLst>
      <p:ext uri="{BB962C8B-B14F-4D97-AF65-F5344CB8AC3E}">
        <p14:creationId xmlns:p14="http://schemas.microsoft.com/office/powerpoint/2010/main" val="3641292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8000" y="1563771"/>
            <a:ext cx="20828000" cy="4648200"/>
          </a:xfrm>
        </p:spPr>
        <p:txBody>
          <a:bodyPr>
            <a:normAutofit/>
          </a:bodyPr>
          <a:lstStyle/>
          <a:p>
            <a:r>
              <a:rPr lang="en-US" dirty="0" err="1"/>
              <a:t>Kmeans</a:t>
            </a:r>
            <a:br>
              <a:rPr lang="en-US" dirty="0"/>
            </a:br>
            <a:r>
              <a:rPr lang="en-MY" sz="6000" dirty="0">
                <a:hlinkClick r:id="rId2"/>
              </a:rPr>
              <a:t>https://www.naftaliharris.com/blog/visualizing-k-means-clustering/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0544B7-9CFF-4FB2-9828-6B1DBECF0CCC}" type="slidenum">
              <a:rPr lang="en-GB" smtClean="0"/>
              <a:pPr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040326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048593" y="13081000"/>
            <a:ext cx="274113" cy="471924"/>
          </a:xfrm>
        </p:spPr>
        <p:txBody>
          <a:bodyPr/>
          <a:lstStyle/>
          <a:p>
            <a:fld id="{750544B7-9CFF-4FB2-9828-6B1DBECF0CCC}" type="slidenum">
              <a:rPr lang="en-GB" smtClean="0"/>
              <a:t>47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47F2B-E8F2-4C44-85BD-B29EE3DDF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647700"/>
            <a:ext cx="16764000" cy="1242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1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048593" y="13081000"/>
            <a:ext cx="274113" cy="471924"/>
          </a:xfrm>
        </p:spPr>
        <p:txBody>
          <a:bodyPr/>
          <a:lstStyle/>
          <a:p>
            <a:fld id="{750544B7-9CFF-4FB2-9828-6B1DBECF0CCC}" type="slidenum">
              <a:rPr lang="en-GB" smtClean="0"/>
              <a:t>48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CD8F3-BAD9-4E44-8EBB-AD3B72A40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723900"/>
            <a:ext cx="21996400" cy="1226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49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048593" y="13081000"/>
            <a:ext cx="274113" cy="471924"/>
          </a:xfrm>
        </p:spPr>
        <p:txBody>
          <a:bodyPr/>
          <a:lstStyle/>
          <a:p>
            <a:fld id="{750544B7-9CFF-4FB2-9828-6B1DBECF0CCC}" type="slidenum">
              <a:rPr lang="en-GB" smtClean="0"/>
              <a:t>49</a:t>
            </a:fld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E15D05-6FF7-8642-B40B-00513B55AF3E}"/>
              </a:ext>
            </a:extLst>
          </p:cNvPr>
          <p:cNvGrpSpPr/>
          <p:nvPr/>
        </p:nvGrpSpPr>
        <p:grpSpPr>
          <a:xfrm>
            <a:off x="1193800" y="723900"/>
            <a:ext cx="21996400" cy="12268200"/>
            <a:chOff x="596900" y="361950"/>
            <a:chExt cx="10998200" cy="61341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FCD8F3-BAD9-4E44-8EBB-AD3B72A40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900" y="361950"/>
              <a:ext cx="10998200" cy="61341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D7F83A-683F-1A4D-A1D4-7E7D07CF4EF8}"/>
                </a:ext>
              </a:extLst>
            </p:cNvPr>
            <p:cNvSpPr txBox="1"/>
            <p:nvPr/>
          </p:nvSpPr>
          <p:spPr>
            <a:xfrm>
              <a:off x="3757204" y="2686929"/>
              <a:ext cx="591669" cy="5078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C1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A8C54A-64FC-E34E-8A7F-582DCAE45440}"/>
                </a:ext>
              </a:extLst>
            </p:cNvPr>
            <p:cNvSpPr txBox="1"/>
            <p:nvPr/>
          </p:nvSpPr>
          <p:spPr>
            <a:xfrm>
              <a:off x="3332088" y="4222157"/>
              <a:ext cx="591669" cy="5078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C2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C1ED46C-4B0A-C643-AF9B-8C2A62C9F306}"/>
              </a:ext>
            </a:extLst>
          </p:cNvPr>
          <p:cNvSpPr txBox="1"/>
          <p:nvPr/>
        </p:nvSpPr>
        <p:spPr>
          <a:xfrm>
            <a:off x="14411932" y="7169833"/>
            <a:ext cx="9294531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/>
              <a:t>Assign the points closest to C1</a:t>
            </a:r>
          </a:p>
        </p:txBody>
      </p:sp>
    </p:spTree>
    <p:extLst>
      <p:ext uri="{BB962C8B-B14F-4D97-AF65-F5344CB8AC3E}">
        <p14:creationId xmlns:p14="http://schemas.microsoft.com/office/powerpoint/2010/main" val="3585967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667" y="3473572"/>
            <a:ext cx="8654358" cy="160266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Education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Education</a:t>
            </a:r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873" y="6067723"/>
            <a:ext cx="3933683" cy="1430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5019" y="6401009"/>
            <a:ext cx="3246399" cy="763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197" y="3343549"/>
            <a:ext cx="3641506" cy="186270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7548" y="8346922"/>
            <a:ext cx="3246399" cy="948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97918" y="8307124"/>
            <a:ext cx="3500601" cy="918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3911" y="10144638"/>
            <a:ext cx="1917701" cy="1917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7639198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048593" y="13081000"/>
            <a:ext cx="274113" cy="471924"/>
          </a:xfrm>
        </p:spPr>
        <p:txBody>
          <a:bodyPr/>
          <a:lstStyle/>
          <a:p>
            <a:fld id="{750544B7-9CFF-4FB2-9828-6B1DBECF0CCC}" type="slidenum">
              <a:rPr lang="en-GB" smtClean="0"/>
              <a:t>50</a:t>
            </a:fld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0DE652-C20A-1E45-813F-3B24861B8F37}"/>
              </a:ext>
            </a:extLst>
          </p:cNvPr>
          <p:cNvGrpSpPr/>
          <p:nvPr/>
        </p:nvGrpSpPr>
        <p:grpSpPr>
          <a:xfrm>
            <a:off x="1193800" y="723900"/>
            <a:ext cx="23318778" cy="12268200"/>
            <a:chOff x="596900" y="361950"/>
            <a:chExt cx="11659389" cy="61341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E15D05-6FF7-8642-B40B-00513B55AF3E}"/>
                </a:ext>
              </a:extLst>
            </p:cNvPr>
            <p:cNvGrpSpPr/>
            <p:nvPr/>
          </p:nvGrpSpPr>
          <p:grpSpPr>
            <a:xfrm>
              <a:off x="596900" y="361950"/>
              <a:ext cx="10998200" cy="6134100"/>
              <a:chOff x="596900" y="361950"/>
              <a:chExt cx="10998200" cy="61341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9FCD8F3-BAD9-4E44-8EBB-AD3B72A40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6900" y="361950"/>
                <a:ext cx="10998200" cy="6134100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D7F83A-683F-1A4D-A1D4-7E7D07CF4EF8}"/>
                  </a:ext>
                </a:extLst>
              </p:cNvPr>
              <p:cNvSpPr txBox="1"/>
              <p:nvPr/>
            </p:nvSpPr>
            <p:spPr>
              <a:xfrm>
                <a:off x="3757204" y="2686929"/>
                <a:ext cx="591669" cy="5078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6000" dirty="0"/>
                  <a:t>C1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8C54A-64FC-E34E-8A7F-582DCAE45440}"/>
                  </a:ext>
                </a:extLst>
              </p:cNvPr>
              <p:cNvSpPr txBox="1"/>
              <p:nvPr/>
            </p:nvSpPr>
            <p:spPr>
              <a:xfrm>
                <a:off x="3332088" y="4222157"/>
                <a:ext cx="591669" cy="5078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6000" dirty="0"/>
                  <a:t>C2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1ED46C-4B0A-C643-AF9B-8C2A62C9F306}"/>
                </a:ext>
              </a:extLst>
            </p:cNvPr>
            <p:cNvSpPr txBox="1"/>
            <p:nvPr/>
          </p:nvSpPr>
          <p:spPr>
            <a:xfrm>
              <a:off x="6769851" y="3641187"/>
              <a:ext cx="5486438" cy="4154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Now, Assign the points closest to C2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097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048593" y="13081000"/>
            <a:ext cx="274113" cy="471924"/>
          </a:xfrm>
        </p:spPr>
        <p:txBody>
          <a:bodyPr/>
          <a:lstStyle/>
          <a:p>
            <a:fld id="{750544B7-9CFF-4FB2-9828-6B1DBECF0CCC}" type="slidenum">
              <a:rPr lang="en-GB" smtClean="0"/>
              <a:t>51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B959C-1821-9F4F-AC50-D19E21353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533400"/>
            <a:ext cx="21082000" cy="1264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97B40B-8667-5E4C-AE79-AE3A23D69043}"/>
              </a:ext>
            </a:extLst>
          </p:cNvPr>
          <p:cNvSpPr txBox="1"/>
          <p:nvPr/>
        </p:nvSpPr>
        <p:spPr>
          <a:xfrm>
            <a:off x="12881318" y="7394916"/>
            <a:ext cx="7460568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/>
              <a:t>Which point is the best to update the centroid?</a:t>
            </a:r>
          </a:p>
        </p:txBody>
      </p:sp>
    </p:spTree>
    <p:extLst>
      <p:ext uri="{BB962C8B-B14F-4D97-AF65-F5344CB8AC3E}">
        <p14:creationId xmlns:p14="http://schemas.microsoft.com/office/powerpoint/2010/main" val="1862412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048593" y="13081000"/>
            <a:ext cx="274113" cy="471924"/>
          </a:xfrm>
        </p:spPr>
        <p:txBody>
          <a:bodyPr/>
          <a:lstStyle/>
          <a:p>
            <a:fld id="{750544B7-9CFF-4FB2-9828-6B1DBECF0CCC}" type="slidenum">
              <a:rPr lang="en-GB" smtClean="0"/>
              <a:t>52</a:t>
            </a:fld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3F986-8C07-F74A-B09D-5065BAD9D51B}"/>
              </a:ext>
            </a:extLst>
          </p:cNvPr>
          <p:cNvGrpSpPr/>
          <p:nvPr/>
        </p:nvGrpSpPr>
        <p:grpSpPr>
          <a:xfrm>
            <a:off x="1562100" y="558800"/>
            <a:ext cx="21259800" cy="12598400"/>
            <a:chOff x="781050" y="279400"/>
            <a:chExt cx="10629900" cy="62992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927524-49D7-FB4D-A967-FE112F11E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050" y="279400"/>
              <a:ext cx="10629900" cy="62992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B8E85C-A66D-8140-AC72-E42DF4E4444C}"/>
                </a:ext>
              </a:extLst>
            </p:cNvPr>
            <p:cNvSpPr txBox="1"/>
            <p:nvPr/>
          </p:nvSpPr>
          <p:spPr>
            <a:xfrm>
              <a:off x="6440659" y="3697458"/>
              <a:ext cx="3730284" cy="7848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4800" dirty="0"/>
                <a:t>Now reassign the points again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7C244A-1A18-0546-A0EF-C2C5C15A3BEA}"/>
                </a:ext>
              </a:extLst>
            </p:cNvPr>
            <p:cNvSpPr txBox="1"/>
            <p:nvPr/>
          </p:nvSpPr>
          <p:spPr>
            <a:xfrm>
              <a:off x="3332088" y="2715065"/>
              <a:ext cx="591669" cy="5078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C1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66EC98-ADC9-6A49-8438-6AC477D91226}"/>
                </a:ext>
              </a:extLst>
            </p:cNvPr>
            <p:cNvSpPr txBox="1"/>
            <p:nvPr/>
          </p:nvSpPr>
          <p:spPr>
            <a:xfrm>
              <a:off x="4007337" y="4159123"/>
              <a:ext cx="591669" cy="5078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C2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67683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962832" y="13081000"/>
            <a:ext cx="445635" cy="471924"/>
          </a:xfrm>
        </p:spPr>
        <p:txBody>
          <a:bodyPr/>
          <a:lstStyle/>
          <a:p>
            <a:fld id="{750544B7-9CFF-4FB2-9828-6B1DBECF0CCC}" type="slidenum">
              <a:rPr lang="en-GB" smtClean="0"/>
              <a:t>53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96233F-30F0-8B43-A0CF-34527A057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95" y="1601503"/>
            <a:ext cx="22692926" cy="1147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070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Introduction to Machin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Next Topics in </a:t>
            </a:r>
            <a:r>
              <a:rPr lang="en-US" dirty="0" err="1"/>
              <a:t>ALT.Labs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581317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Development Environ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Tentative Topics</a:t>
            </a:r>
            <a:endParaRPr dirty="0"/>
          </a:p>
        </p:txBody>
      </p:sp>
      <p:sp>
        <p:nvSpPr>
          <p:cNvPr id="140" name="Text Editors - Atom, Sublime, TextWrangler, Notepad++…"/>
          <p:cNvSpPr txBox="1">
            <a:spLocks noGrp="1"/>
          </p:cNvSpPr>
          <p:nvPr>
            <p:ph type="body" idx="1"/>
          </p:nvPr>
        </p:nvSpPr>
        <p:spPr>
          <a:xfrm>
            <a:off x="1689100" y="2641600"/>
            <a:ext cx="21005800" cy="107188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b="1" dirty="0"/>
              <a:t>Introduction to Unsupervised Learning</a:t>
            </a:r>
          </a:p>
          <a:p>
            <a:r>
              <a:rPr lang="en-US" b="1" dirty="0"/>
              <a:t>Introduction to Data Science</a:t>
            </a:r>
          </a:p>
          <a:p>
            <a:r>
              <a:rPr lang="en-US" b="1" dirty="0"/>
              <a:t>Python Programming</a:t>
            </a:r>
          </a:p>
          <a:p>
            <a:r>
              <a:rPr lang="en-US" b="1" dirty="0"/>
              <a:t>Scratch Programming</a:t>
            </a:r>
          </a:p>
          <a:p>
            <a:r>
              <a:rPr lang="en-US" b="1" dirty="0"/>
              <a:t>Python for Data Analysis</a:t>
            </a:r>
          </a:p>
          <a:p>
            <a:r>
              <a:rPr lang="en-US" b="1" dirty="0"/>
              <a:t>IOT Sensors</a:t>
            </a:r>
          </a:p>
          <a:p>
            <a:r>
              <a:rPr lang="en-US" b="1" dirty="0"/>
              <a:t>Time Series Analysis</a:t>
            </a:r>
          </a:p>
          <a:p>
            <a:r>
              <a:rPr lang="en-US" b="1" dirty="0"/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235033667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eminars/Talks"/>
          <p:cNvSpPr txBox="1"/>
          <p:nvPr/>
        </p:nvSpPr>
        <p:spPr>
          <a:xfrm>
            <a:off x="9475753" y="506408"/>
            <a:ext cx="6228132" cy="1093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solidFill>
                  <a:srgbClr val="5E5E5E"/>
                </a:solidFill>
              </a:defRPr>
            </a:lvl1pPr>
          </a:lstStyle>
          <a:p>
            <a:r>
              <a:t>Seminars/Talks</a:t>
            </a:r>
          </a:p>
        </p:txBody>
      </p:sp>
      <p:sp>
        <p:nvSpPr>
          <p:cNvPr id="151" name="Mentorship"/>
          <p:cNvSpPr txBox="1"/>
          <p:nvPr/>
        </p:nvSpPr>
        <p:spPr>
          <a:xfrm>
            <a:off x="10259051" y="8012832"/>
            <a:ext cx="4661536" cy="1093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solidFill>
                  <a:srgbClr val="5E5E5E"/>
                </a:solidFill>
              </a:defRPr>
            </a:lvl1pPr>
          </a:lstStyle>
          <a:p>
            <a:r>
              <a:t>Mentorship</a:t>
            </a: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86" y="6041045"/>
            <a:ext cx="21971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838" y="5901345"/>
            <a:ext cx="4914901" cy="123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8805" y="5920308"/>
            <a:ext cx="4671429" cy="1193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965" y="3801447"/>
            <a:ext cx="2455706" cy="1837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6350" y="4045365"/>
            <a:ext cx="1914574" cy="723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42700" y="4805156"/>
            <a:ext cx="1947854" cy="907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64491" y="4123404"/>
            <a:ext cx="6350001" cy="119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8142" y="1846484"/>
            <a:ext cx="6583677" cy="1673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6551" y="9513364"/>
            <a:ext cx="8186536" cy="1386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25876" y="11387201"/>
            <a:ext cx="4381501" cy="97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68801" y="12649117"/>
            <a:ext cx="3246399" cy="7638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5045197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Your turn.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Your turn..</a:t>
            </a:r>
          </a:p>
        </p:txBody>
      </p:sp>
      <p:sp>
        <p:nvSpPr>
          <p:cNvPr id="165" name="Any students?…"/>
          <p:cNvSpPr txBox="1">
            <a:spLocks noGrp="1"/>
          </p:cNvSpPr>
          <p:nvPr>
            <p:ph type="body" sz="half" idx="1"/>
          </p:nvPr>
        </p:nvSpPr>
        <p:spPr>
          <a:xfrm>
            <a:off x="3397384" y="2704978"/>
            <a:ext cx="12970979" cy="9296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First time to </a:t>
            </a:r>
            <a:r>
              <a:rPr lang="en-US" dirty="0" err="1"/>
              <a:t>ALT.Labs</a:t>
            </a:r>
            <a:r>
              <a:rPr lang="en-US" dirty="0"/>
              <a:t>?</a:t>
            </a:r>
          </a:p>
          <a:p>
            <a:r>
              <a:rPr lang="en-US" dirty="0"/>
              <a:t>Academics</a:t>
            </a:r>
            <a:r>
              <a:rPr dirty="0"/>
              <a:t>?</a:t>
            </a:r>
          </a:p>
          <a:p>
            <a:r>
              <a:rPr dirty="0"/>
              <a:t>Business owners?</a:t>
            </a:r>
          </a:p>
          <a:p>
            <a:r>
              <a:rPr dirty="0"/>
              <a:t>Data scientists?</a:t>
            </a:r>
          </a:p>
          <a:p>
            <a:r>
              <a:rPr dirty="0"/>
              <a:t>Experience with data?</a:t>
            </a:r>
          </a:p>
        </p:txBody>
      </p:sp>
    </p:spTree>
    <p:extLst>
      <p:ext uri="{BB962C8B-B14F-4D97-AF65-F5344CB8AC3E}">
        <p14:creationId xmlns:p14="http://schemas.microsoft.com/office/powerpoint/2010/main" val="114797279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About the Speak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Welcome to </a:t>
            </a:r>
            <a:r>
              <a:rPr lang="en-US" dirty="0" err="1"/>
              <a:t>ALT.labs</a:t>
            </a:r>
            <a:r>
              <a:rPr lang="en-US" dirty="0"/>
              <a:t> Series 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821592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Advantages of Pyth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About</a:t>
            </a:r>
            <a:endParaRPr dirty="0"/>
          </a:p>
        </p:txBody>
      </p:sp>
      <p:sp>
        <p:nvSpPr>
          <p:cNvPr id="124" name="Developers can learn it quickl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Monthly community event driven by passionate people to thrive in industry 4.0</a:t>
            </a:r>
            <a:endParaRPr dirty="0"/>
          </a:p>
          <a:p>
            <a:r>
              <a:rPr lang="en-US" dirty="0"/>
              <a:t>Addresses the on-demand skillsets and technologies needed to survive in the current revolution: </a:t>
            </a:r>
            <a:r>
              <a:rPr lang="en-MY" dirty="0"/>
              <a:t>IOT, Cloud Computing, Robotics, </a:t>
            </a:r>
            <a:r>
              <a:rPr lang="en-MY" dirty="0" err="1"/>
              <a:t>AI&amp;Big</a:t>
            </a:r>
            <a:r>
              <a:rPr lang="en-MY" dirty="0"/>
              <a:t> (Extreme) Data, and Cyber Security</a:t>
            </a:r>
          </a:p>
          <a:p>
            <a:r>
              <a:rPr lang="en-US" dirty="0"/>
              <a:t>To empower Malaysia to become a tech-driven state</a:t>
            </a:r>
            <a:endParaRPr dirty="0"/>
          </a:p>
          <a:p>
            <a:r>
              <a:rPr lang="en-US" dirty="0"/>
              <a:t>To share and exchange knowledge, solve real world problems and most importantly, create an AWESOME community and to DISRUPT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212B2440E1244AB7B506C810337705" ma:contentTypeVersion="5" ma:contentTypeDescription="Create a new document." ma:contentTypeScope="" ma:versionID="d37589f12462b8755fb58a09d789a8e6">
  <xsd:schema xmlns:xsd="http://www.w3.org/2001/XMLSchema" xmlns:xs="http://www.w3.org/2001/XMLSchema" xmlns:p="http://schemas.microsoft.com/office/2006/metadata/properties" xmlns:ns2="11930cb0-e573-4d94-b9d2-d8ed32f8be05" xmlns:ns3="76761e1c-fcaf-4fad-8830-85f30be93d5c" targetNamespace="http://schemas.microsoft.com/office/2006/metadata/properties" ma:root="true" ma:fieldsID="3ad406a005f340fa2beb9a7adbfb86e8" ns2:_="" ns3:_="">
    <xsd:import namespace="11930cb0-e573-4d94-b9d2-d8ed32f8be05"/>
    <xsd:import namespace="76761e1c-fcaf-4fad-8830-85f30be93d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930cb0-e573-4d94-b9d2-d8ed32f8be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761e1c-fcaf-4fad-8830-85f30be93d5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857926F-FF6C-4604-B236-BC08094462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7FBE84-E6C2-44EC-A9EC-53044D54CEF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3AB833C-DDBB-4F27-B1DC-ED9E95567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930cb0-e573-4d94-b9d2-d8ed32f8be05"/>
    <ds:schemaRef ds:uri="76761e1c-fcaf-4fad-8830-85f30be93d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1144</Words>
  <Application>Microsoft Macintosh PowerPoint</Application>
  <PresentationFormat>Custom</PresentationFormat>
  <Paragraphs>217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Helvetica Neue</vt:lpstr>
      <vt:lpstr>Helvetica Neue Light</vt:lpstr>
      <vt:lpstr>Helvetica Neue Medium</vt:lpstr>
      <vt:lpstr>White</vt:lpstr>
      <vt:lpstr>Introduction to Supervised and Unsupervised ML</vt:lpstr>
      <vt:lpstr>Agenda</vt:lpstr>
      <vt:lpstr>About the Speaker</vt:lpstr>
      <vt:lpstr>Professional Experience</vt:lpstr>
      <vt:lpstr>Education</vt:lpstr>
      <vt:lpstr>PowerPoint Presentation</vt:lpstr>
      <vt:lpstr>Your turn..</vt:lpstr>
      <vt:lpstr>Welcome to ALT.labs Series 2</vt:lpstr>
      <vt:lpstr>About</vt:lpstr>
      <vt:lpstr>What you need to do..</vt:lpstr>
      <vt:lpstr>Introduction to Supervised and (very basic) Unsupervised Learning</vt:lpstr>
      <vt:lpstr>Download Course Materials</vt:lpstr>
      <vt:lpstr>Introduction to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Machine Learning</vt:lpstr>
      <vt:lpstr>Supervised Learning</vt:lpstr>
      <vt:lpstr>Machine Learning Flow</vt:lpstr>
      <vt:lpstr>Flowchart of ML problems</vt:lpstr>
      <vt:lpstr>Data Cleansing</vt:lpstr>
      <vt:lpstr>Data Analysis</vt:lpstr>
      <vt:lpstr>Split Data to Train and Test</vt:lpstr>
      <vt:lpstr>Data Preprocessing</vt:lpstr>
      <vt:lpstr>Feature Engineering</vt:lpstr>
      <vt:lpstr>Prepare Data for ML</vt:lpstr>
      <vt:lpstr>Define Performance Measure</vt:lpstr>
      <vt:lpstr>Build Model</vt:lpstr>
      <vt:lpstr>Test Model</vt:lpstr>
      <vt:lpstr>Beware of Overfitting</vt:lpstr>
      <vt:lpstr>Bias vs Variance Trade Off</vt:lpstr>
      <vt:lpstr>Refine and Optimize Model</vt:lpstr>
      <vt:lpstr>Test and Validate Model</vt:lpstr>
      <vt:lpstr>Repeat Iterative Process</vt:lpstr>
      <vt:lpstr>Build API and Deploy Model</vt:lpstr>
      <vt:lpstr>Unsupervised Learning</vt:lpstr>
      <vt:lpstr>Unsupervised Learning</vt:lpstr>
      <vt:lpstr>Algorithms</vt:lpstr>
      <vt:lpstr>Kmeans https://www.naftaliharris.com/blog/visualizing-k-means-clustering/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Topics in ALT.Labs</vt:lpstr>
      <vt:lpstr>Tentative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</dc:title>
  <cp:lastModifiedBy>Microsoft Office User</cp:lastModifiedBy>
  <cp:revision>29</cp:revision>
  <dcterms:modified xsi:type="dcterms:W3CDTF">2019-07-05T08:26:24Z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0x0101007B212B2440E1244AB7B506C810337705</vt:lpwstr>
  </property>
</Properties>
</file>